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75" r:id="rId9"/>
    <p:sldId id="272" r:id="rId10"/>
    <p:sldId id="265" r:id="rId11"/>
    <p:sldId id="273" r:id="rId12"/>
    <p:sldId id="276" r:id="rId13"/>
    <p:sldId id="266" r:id="rId14"/>
    <p:sldId id="274" r:id="rId15"/>
    <p:sldId id="267" r:id="rId16"/>
    <p:sldId id="277" r:id="rId17"/>
    <p:sldId id="268" r:id="rId18"/>
    <p:sldId id="269" r:id="rId19"/>
    <p:sldId id="270" r:id="rId20"/>
    <p:sldId id="271" r:id="rId21"/>
    <p:sldId id="264" r:id="rId22"/>
    <p:sldId id="278" r:id="rId23"/>
  </p:sldIdLst>
  <p:sldSz cx="9144000" cy="5143500" type="screen16x9"/>
  <p:notesSz cx="6858000" cy="9144000"/>
  <p:embeddedFontLst>
    <p:embeddedFont>
      <p:font typeface="Raleway" panose="020B0503030101060003" pitchFamily="34" charset="77"/>
      <p:regular r:id="rId25"/>
      <p:bold r:id="rId26"/>
      <p:italic r:id="rId27"/>
      <p:boldItalic r:id="rId28"/>
    </p:embeddedFont>
    <p:embeddedFont>
      <p:font typeface="Source Sans Pro" panose="020B050303040302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49"/>
    <p:restoredTop sz="86343"/>
  </p:normalViewPr>
  <p:slideViewPr>
    <p:cSldViewPr snapToGrid="0">
      <p:cViewPr varScale="1">
        <p:scale>
          <a:sx n="128" d="100"/>
          <a:sy n="128" d="100"/>
        </p:scale>
        <p:origin x="1288" y="1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tiff>
</file>

<file path=ppt/media/image14.tiff>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u="none" strike="noStrike" cap="none" dirty="0">
                <a:solidFill>
                  <a:srgbClr val="000000"/>
                </a:solidFill>
                <a:effectLst/>
                <a:latin typeface="Arial"/>
                <a:ea typeface="Arial"/>
                <a:cs typeface="Arial"/>
                <a:sym typeface="Arial"/>
              </a:rPr>
              <a:t>2013-07-14 through 2013-09-29</a:t>
            </a:r>
          </a:p>
          <a:p>
            <a:endParaRPr lang="en-US" sz="1100" b="0" i="0" u="none" strike="noStrike" cap="none" dirty="0">
              <a:solidFill>
                <a:srgbClr val="000000"/>
              </a:solidFill>
              <a:effectLst/>
              <a:latin typeface="Arial"/>
              <a:cs typeface="Arial"/>
              <a:sym typeface="Arial"/>
            </a:endParaRPr>
          </a:p>
          <a:p>
            <a:endParaRPr lang="en-US" b="0" dirty="0"/>
          </a:p>
        </p:txBody>
      </p:sp>
    </p:spTree>
    <p:extLst>
      <p:ext uri="{BB962C8B-B14F-4D97-AF65-F5344CB8AC3E}">
        <p14:creationId xmlns:p14="http://schemas.microsoft.com/office/powerpoint/2010/main" val="41465059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152709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f52339798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f52339798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2ab3b42e3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2ab3b42e3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thefifthcolumnnews.com</a:t>
            </a:r>
            <a:r>
              <a:rPr lang="en-US" dirty="0"/>
              <a:t>/2015/08/why-are-toxic-chemicals-being-sprayed-in-my-front-yard-tonight/</a:t>
            </a:r>
          </a:p>
          <a:p>
            <a:r>
              <a:rPr lang="en-US" dirty="0"/>
              <a:t>https://</a:t>
            </a:r>
            <a:r>
              <a:rPr lang="en-US" dirty="0" err="1"/>
              <a:t>parasitipedia.net</a:t>
            </a:r>
            <a:r>
              <a:rPr lang="en-US" dirty="0"/>
              <a:t>/</a:t>
            </a:r>
            <a:r>
              <a:rPr lang="en-US" dirty="0" err="1"/>
              <a:t>index.php?option</a:t>
            </a:r>
            <a:r>
              <a:rPr lang="en-US" dirty="0"/>
              <a:t>=</a:t>
            </a:r>
            <a:r>
              <a:rPr lang="en-US" dirty="0" err="1"/>
              <a:t>com_content&amp;view</a:t>
            </a:r>
            <a:r>
              <a:rPr lang="en-US" dirty="0"/>
              <a:t>=</a:t>
            </a:r>
            <a:r>
              <a:rPr lang="en-US" dirty="0" err="1"/>
              <a:t>article&amp;id</a:t>
            </a:r>
            <a:r>
              <a:rPr lang="en-US" dirty="0"/>
              <a:t>=2682&amp;Itemid=3044</a:t>
            </a:r>
          </a:p>
          <a:p>
            <a:endParaRPr lang="en-US" dirty="0"/>
          </a:p>
        </p:txBody>
      </p:sp>
    </p:spTree>
    <p:extLst>
      <p:ext uri="{BB962C8B-B14F-4D97-AF65-F5344CB8AC3E}">
        <p14:creationId xmlns:p14="http://schemas.microsoft.com/office/powerpoint/2010/main" val="3387255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42ab3b42e3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42ab3b42e3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graphic displays all of the mosquito traps in Chicago, colored by the frequency of times that mosquitos were infected with West Nile.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42ab3b42e3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42ab3b42e3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graphic displays all of the mosquito traps in Chicago, colored by the frequency of times that mosquitos were infected with West Nile.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42ab3b42e3_1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42ab3b42e3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graphic displays all of the mosquito traps in Chicago, colored by the frequency of times that mosquitos were infected with West Nile.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42ab3b42e3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42ab3b42e3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graphic displays all of the mosquito traps in Chicago, colored by the frequency of times that mosquitos were infected with West Nile.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f52339798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f52339798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f52339798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3f52339798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f52339798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f52339798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4740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f52339798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f52339798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f52339798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f52339798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have 3 data sources; </a:t>
            </a:r>
            <a:r>
              <a:rPr lang="en-US"/>
              <a:t>we merged </a:t>
            </a:r>
            <a:r>
              <a:rPr lang="en-US" dirty="0"/>
              <a:t>this together into one </a:t>
            </a:r>
            <a:r>
              <a:rPr lang="en-US" dirty="0" err="1"/>
              <a:t>dataframe</a:t>
            </a:r>
            <a:r>
              <a:rPr lang="en-US" dirty="0"/>
              <a:t> of features so we could see how we these affect </a:t>
            </a:r>
            <a:r>
              <a:rPr lang="en-US" dirty="0" err="1"/>
              <a:t>wnvirus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f52339798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f52339798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graphic displays all of the mosquito traps in Chicago, colored by the frequency of times that mosquitos were infected with West Nile.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f52339798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f52339798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mosquitos increase the frequency of West Nile Virus also increases. In order to combat West Nile virus we will need to combat the amount of mosquitos. Historically, in Chicago this has been done via spraying.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3f52339798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f52339798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Looking at this we can identify the characteristics of areas that breed west </a:t>
            </a:r>
            <a:r>
              <a:rPr lang="en" dirty="0" err="1"/>
              <a:t>nile</a:t>
            </a:r>
            <a:r>
              <a:rPr lang="en" dirty="0"/>
              <a:t> virus:</a:t>
            </a:r>
            <a:endParaRPr dirty="0"/>
          </a:p>
          <a:p>
            <a:pPr marL="457200" lvl="0" indent="-298450" algn="l" rtl="0">
              <a:spcBef>
                <a:spcPts val="0"/>
              </a:spcBef>
              <a:spcAft>
                <a:spcPts val="0"/>
              </a:spcAft>
              <a:buSzPts val="1100"/>
              <a:buAutoNum type="arabicPeriod"/>
            </a:pPr>
            <a:r>
              <a:rPr lang="en" dirty="0" err="1"/>
              <a:t>Wetbulb</a:t>
            </a:r>
            <a:r>
              <a:rPr lang="en" dirty="0"/>
              <a:t> is a measure of humidity</a:t>
            </a:r>
            <a:endParaRPr dirty="0"/>
          </a:p>
          <a:p>
            <a:pPr marL="457200" lvl="0" indent="-298450" algn="l" rtl="0">
              <a:spcBef>
                <a:spcPts val="0"/>
              </a:spcBef>
              <a:spcAft>
                <a:spcPts val="0"/>
              </a:spcAft>
              <a:buSzPts val="1100"/>
              <a:buAutoNum type="arabicPeriod"/>
            </a:pPr>
            <a:r>
              <a:rPr lang="en" dirty="0" err="1"/>
              <a:t>SeaLevel</a:t>
            </a:r>
            <a:r>
              <a:rPr lang="en" dirty="0"/>
              <a:t> plays a major </a:t>
            </a:r>
            <a:endParaRPr dirty="0"/>
          </a:p>
          <a:p>
            <a:pPr marL="457200" lvl="0" indent="-298450" algn="l" rtl="0">
              <a:spcBef>
                <a:spcPts val="0"/>
              </a:spcBef>
              <a:spcAft>
                <a:spcPts val="0"/>
              </a:spcAft>
              <a:buSzPts val="1100"/>
              <a:buAutoNum type="arabicPeriod"/>
            </a:pPr>
            <a:r>
              <a:rPr lang="en" dirty="0"/>
              <a:t>TS, Thunderstorms</a:t>
            </a:r>
            <a:endParaRPr dirty="0"/>
          </a:p>
          <a:p>
            <a:pPr marL="457200" lvl="0" indent="-298450" algn="l" rtl="0">
              <a:spcBef>
                <a:spcPts val="0"/>
              </a:spcBef>
              <a:spcAft>
                <a:spcPts val="0"/>
              </a:spcAft>
              <a:buSzPts val="1100"/>
              <a:buAutoNum type="arabicPeriod"/>
            </a:pPr>
            <a:r>
              <a:rPr lang="en" dirty="0"/>
              <a:t>FG, Fog</a:t>
            </a:r>
            <a:endParaRPr dirty="0"/>
          </a:p>
          <a:p>
            <a:pPr marL="457200" lvl="0" indent="-298450" algn="l" rtl="0">
              <a:spcBef>
                <a:spcPts val="0"/>
              </a:spcBef>
              <a:spcAft>
                <a:spcPts val="0"/>
              </a:spcAft>
              <a:buSzPts val="1100"/>
              <a:buAutoNum type="arabicPeriod"/>
            </a:pPr>
            <a:r>
              <a:rPr lang="en" dirty="0" err="1"/>
              <a:t>Tmin</a:t>
            </a:r>
            <a:r>
              <a:rPr lang="en" dirty="0"/>
              <a:t> - </a:t>
            </a:r>
            <a:endParaRPr dirty="0"/>
          </a:p>
          <a:p>
            <a:pPr marL="457200" lvl="0" indent="-298450" algn="l" rtl="0">
              <a:spcBef>
                <a:spcPts val="0"/>
              </a:spcBef>
              <a:spcAft>
                <a:spcPts val="0"/>
              </a:spcAft>
              <a:buSzPts val="1100"/>
              <a:buAutoNum type="arabicPeriod"/>
            </a:pPr>
            <a:r>
              <a:rPr lang="en" dirty="0" err="1"/>
              <a:t>Mosq</a:t>
            </a:r>
            <a:r>
              <a:rPr lang="en" dirty="0"/>
              <a:t> Species: Culex</a:t>
            </a:r>
            <a:endParaRPr dirty="0"/>
          </a:p>
          <a:p>
            <a:pPr marL="457200" lvl="0" indent="-298450" algn="l" rtl="0">
              <a:spcBef>
                <a:spcPts val="0"/>
              </a:spcBef>
              <a:spcAft>
                <a:spcPts val="0"/>
              </a:spcAft>
              <a:buSzPts val="1100"/>
              <a:buAutoNum type="arabicPeriod"/>
            </a:pPr>
            <a:r>
              <a:rPr lang="en" dirty="0"/>
              <a:t>Wind Speed</a:t>
            </a:r>
            <a:endParaRPr dirty="0"/>
          </a:p>
          <a:p>
            <a:pPr marL="457200" lvl="0" indent="-298450" algn="l" rtl="0">
              <a:spcBef>
                <a:spcPts val="0"/>
              </a:spcBef>
              <a:spcAft>
                <a:spcPts val="0"/>
              </a:spcAft>
              <a:buSzPts val="1100"/>
              <a:buAutoNum type="arabicPeriod"/>
            </a:pPr>
            <a:r>
              <a:rPr lang="en" dirty="0"/>
              <a:t>Result Dir - Direction of the wind</a:t>
            </a:r>
          </a:p>
          <a:p>
            <a:pPr marL="457200" lvl="0" indent="-298450" algn="l" rtl="0">
              <a:spcBef>
                <a:spcPts val="0"/>
              </a:spcBef>
              <a:spcAft>
                <a:spcPts val="0"/>
              </a:spcAft>
              <a:buSzPts val="1100"/>
              <a:buAutoNum type="arabicPeriod"/>
            </a:pPr>
            <a:endParaRPr lang="en" dirty="0"/>
          </a:p>
          <a:p>
            <a:pPr marL="158750" lvl="0" indent="0" algn="l" rtl="0">
              <a:spcBef>
                <a:spcPts val="0"/>
              </a:spcBef>
              <a:spcAft>
                <a:spcPts val="0"/>
              </a:spcAft>
              <a:buSzPts val="1100"/>
              <a:buNone/>
            </a:pPr>
            <a:r>
              <a:rPr lang="en" dirty="0"/>
              <a:t>- We ran this model with and without the frequency of sprays and it didn’t vastly improve our ROC-AUC score. Anecdotally this led us to believe that maybe how frequently something was being sprayed, didn’t affect the WNV cases.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889839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42ab3b42e3_1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42ab3b42e3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Spraying occurred on July 17</a:t>
            </a:r>
            <a:r>
              <a:rPr lang="en-US" baseline="30000" dirty="0"/>
              <a:t>th</a:t>
            </a:r>
            <a:r>
              <a:rPr lang="en-US" dirty="0"/>
              <a:t>, July 25</a:t>
            </a:r>
            <a:r>
              <a:rPr lang="en-US" baseline="30000" dirty="0"/>
              <a:t>th</a:t>
            </a:r>
            <a:r>
              <a:rPr lang="en-US" dirty="0"/>
              <a:t> and August 8</a:t>
            </a:r>
            <a:r>
              <a:rPr lang="en-US" baseline="30000" dirty="0"/>
              <a:t>th</a:t>
            </a:r>
            <a:r>
              <a:rPr lang="en-US" dirty="0"/>
              <a:t>, August 15</a:t>
            </a:r>
            <a:r>
              <a:rPr lang="en-US" baseline="30000" dirty="0"/>
              <a:t>th</a:t>
            </a:r>
            <a:r>
              <a:rPr lang="en-US" dirty="0"/>
              <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Next steps would be to see if there is an </a:t>
            </a:r>
            <a:r>
              <a:rPr lang="en-US" dirty="0" err="1"/>
              <a:t>autocorr</a:t>
            </a:r>
            <a:r>
              <a:rPr lang="en-US" dirty="0"/>
              <a:t> between mosquito frequency and spray dates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lstStyle>
            <a:lvl1pPr marL="457200" lvl="0" indent="-355600" algn="ctr">
              <a:spcBef>
                <a:spcPts val="0"/>
              </a:spcBef>
              <a:spcAft>
                <a:spcPts val="0"/>
              </a:spcAft>
              <a:buClr>
                <a:schemeClr val="lt1"/>
              </a:buClr>
              <a:buSzPts val="2000"/>
              <a:buChar char="●"/>
              <a:defRPr sz="2000">
                <a:solidFill>
                  <a:schemeClr val="lt1"/>
                </a:solidFill>
              </a:defRPr>
            </a:lvl1pPr>
            <a:lvl2pPr marL="914400" lvl="1" indent="-355600" algn="ctr">
              <a:spcBef>
                <a:spcPts val="1600"/>
              </a:spcBef>
              <a:spcAft>
                <a:spcPts val="0"/>
              </a:spcAft>
              <a:buClr>
                <a:schemeClr val="lt1"/>
              </a:buClr>
              <a:buSzPts val="2000"/>
              <a:buChar char="○"/>
              <a:defRPr sz="2000">
                <a:solidFill>
                  <a:schemeClr val="lt1"/>
                </a:solidFill>
              </a:defRPr>
            </a:lvl2pPr>
            <a:lvl3pPr marL="1371600" lvl="2" indent="-355600" algn="ctr">
              <a:spcBef>
                <a:spcPts val="1600"/>
              </a:spcBef>
              <a:spcAft>
                <a:spcPts val="0"/>
              </a:spcAft>
              <a:buClr>
                <a:schemeClr val="lt1"/>
              </a:buClr>
              <a:buSzPts val="2000"/>
              <a:buChar char="■"/>
              <a:defRPr sz="2000">
                <a:solidFill>
                  <a:schemeClr val="lt1"/>
                </a:solidFill>
              </a:defRPr>
            </a:lvl3pPr>
            <a:lvl4pPr marL="1828800" lvl="3" indent="-355600" algn="ctr">
              <a:spcBef>
                <a:spcPts val="1600"/>
              </a:spcBef>
              <a:spcAft>
                <a:spcPts val="0"/>
              </a:spcAft>
              <a:buClr>
                <a:schemeClr val="lt1"/>
              </a:buClr>
              <a:buSzPts val="2000"/>
              <a:buChar char="●"/>
              <a:defRPr sz="2000">
                <a:solidFill>
                  <a:schemeClr val="lt1"/>
                </a:solidFill>
              </a:defRPr>
            </a:lvl4pPr>
            <a:lvl5pPr marL="2286000" lvl="4" indent="-355600" algn="ctr">
              <a:spcBef>
                <a:spcPts val="1600"/>
              </a:spcBef>
              <a:spcAft>
                <a:spcPts val="0"/>
              </a:spcAft>
              <a:buClr>
                <a:schemeClr val="lt1"/>
              </a:buClr>
              <a:buSzPts val="2000"/>
              <a:buChar char="○"/>
              <a:defRPr sz="2000">
                <a:solidFill>
                  <a:schemeClr val="lt1"/>
                </a:solidFill>
              </a:defRPr>
            </a:lvl5pPr>
            <a:lvl6pPr marL="2743200" lvl="5" indent="-355600" algn="ctr">
              <a:spcBef>
                <a:spcPts val="1600"/>
              </a:spcBef>
              <a:spcAft>
                <a:spcPts val="0"/>
              </a:spcAft>
              <a:buClr>
                <a:schemeClr val="lt1"/>
              </a:buClr>
              <a:buSzPts val="2000"/>
              <a:buChar char="■"/>
              <a:defRPr sz="2000">
                <a:solidFill>
                  <a:schemeClr val="lt1"/>
                </a:solidFill>
              </a:defRPr>
            </a:lvl6pPr>
            <a:lvl7pPr marL="3200400" lvl="6" indent="-355600" algn="ctr">
              <a:spcBef>
                <a:spcPts val="1600"/>
              </a:spcBef>
              <a:spcAft>
                <a:spcPts val="0"/>
              </a:spcAft>
              <a:buClr>
                <a:schemeClr val="lt1"/>
              </a:buClr>
              <a:buSzPts val="2000"/>
              <a:buChar char="●"/>
              <a:defRPr sz="2000">
                <a:solidFill>
                  <a:schemeClr val="lt1"/>
                </a:solidFill>
              </a:defRPr>
            </a:lvl7pPr>
            <a:lvl8pPr marL="3657600" lvl="7" indent="-355600" algn="ctr">
              <a:spcBef>
                <a:spcPts val="1600"/>
              </a:spcBef>
              <a:spcAft>
                <a:spcPts val="0"/>
              </a:spcAft>
              <a:buClr>
                <a:schemeClr val="lt1"/>
              </a:buClr>
              <a:buSzPts val="2000"/>
              <a:buChar char="○"/>
              <a:defRPr sz="2000">
                <a:solidFill>
                  <a:schemeClr val="lt1"/>
                </a:solidFill>
              </a:defRPr>
            </a:lvl8pPr>
            <a:lvl9pPr marL="4114800" lvl="8" indent="-355600" algn="ctr">
              <a:spcBef>
                <a:spcPts val="1600"/>
              </a:spcBef>
              <a:spcAft>
                <a:spcPts val="1600"/>
              </a:spcAft>
              <a:buClr>
                <a:schemeClr val="lt1"/>
              </a:buClr>
              <a:buSzPts val="2000"/>
              <a:buChar char="■"/>
              <a:defRPr sz="2000">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81000">
              <a:spcBef>
                <a:spcPts val="0"/>
              </a:spcBef>
              <a:spcAft>
                <a:spcPts val="0"/>
              </a:spcAft>
              <a:buSzPts val="2400"/>
              <a:buChar char="●"/>
              <a:defRPr sz="2400"/>
            </a:lvl1pPr>
            <a:lvl2pPr marL="914400" lvl="1" indent="-355600">
              <a:spcBef>
                <a:spcPts val="1600"/>
              </a:spcBef>
              <a:spcAft>
                <a:spcPts val="0"/>
              </a:spcAft>
              <a:buSzPts val="2000"/>
              <a:buChar char="○"/>
              <a:defRPr sz="2000"/>
            </a:lvl2pPr>
            <a:lvl3pPr marL="1371600" lvl="2" indent="-355600">
              <a:spcBef>
                <a:spcPts val="1600"/>
              </a:spcBef>
              <a:spcAft>
                <a:spcPts val="0"/>
              </a:spcAft>
              <a:buSzPts val="2000"/>
              <a:buChar char="■"/>
              <a:defRPr sz="2000"/>
            </a:lvl3pPr>
            <a:lvl4pPr marL="1828800" lvl="3" indent="-355600">
              <a:spcBef>
                <a:spcPts val="1600"/>
              </a:spcBef>
              <a:spcAft>
                <a:spcPts val="0"/>
              </a:spcAft>
              <a:buSzPts val="2000"/>
              <a:buChar char="●"/>
              <a:defRPr sz="2000"/>
            </a:lvl4pPr>
            <a:lvl5pPr marL="2286000" lvl="4" indent="-355600">
              <a:spcBef>
                <a:spcPts val="1600"/>
              </a:spcBef>
              <a:spcAft>
                <a:spcPts val="0"/>
              </a:spcAft>
              <a:buSzPts val="2000"/>
              <a:buChar char="○"/>
              <a:defRPr sz="2000"/>
            </a:lvl5pPr>
            <a:lvl6pPr marL="2743200" lvl="5" indent="-355600">
              <a:spcBef>
                <a:spcPts val="1600"/>
              </a:spcBef>
              <a:spcAft>
                <a:spcPts val="0"/>
              </a:spcAft>
              <a:buSzPts val="2000"/>
              <a:buChar char="■"/>
              <a:defRPr sz="2000"/>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55600">
              <a:spcBef>
                <a:spcPts val="0"/>
              </a:spcBef>
              <a:spcAft>
                <a:spcPts val="0"/>
              </a:spcAft>
              <a:buSzPts val="2000"/>
              <a:buChar char="●"/>
              <a:defRPr sz="2000"/>
            </a:lvl1pPr>
            <a:lvl2pPr marL="914400" lvl="1" indent="-355600">
              <a:spcBef>
                <a:spcPts val="1600"/>
              </a:spcBef>
              <a:spcAft>
                <a:spcPts val="0"/>
              </a:spcAft>
              <a:buSzPts val="2000"/>
              <a:buChar char="○"/>
              <a:defRPr sz="2000"/>
            </a:lvl2pPr>
            <a:lvl3pPr marL="1371600" lvl="2" indent="-355600">
              <a:spcBef>
                <a:spcPts val="1600"/>
              </a:spcBef>
              <a:spcAft>
                <a:spcPts val="0"/>
              </a:spcAft>
              <a:buSzPts val="2000"/>
              <a:buChar char="■"/>
              <a:defRPr sz="2000"/>
            </a:lvl3pPr>
            <a:lvl4pPr marL="1828800" lvl="3" indent="-355600">
              <a:spcBef>
                <a:spcPts val="1600"/>
              </a:spcBef>
              <a:spcAft>
                <a:spcPts val="0"/>
              </a:spcAft>
              <a:buSzPts val="2000"/>
              <a:buChar char="●"/>
              <a:defRPr sz="2000"/>
            </a:lvl4pPr>
            <a:lvl5pPr marL="2286000" lvl="4" indent="-355600">
              <a:spcBef>
                <a:spcPts val="1600"/>
              </a:spcBef>
              <a:spcAft>
                <a:spcPts val="0"/>
              </a:spcAft>
              <a:buSzPts val="2000"/>
              <a:buChar char="○"/>
              <a:defRPr sz="2000"/>
            </a:lvl5pPr>
            <a:lvl6pPr marL="2743200" lvl="5" indent="-355600">
              <a:spcBef>
                <a:spcPts val="1600"/>
              </a:spcBef>
              <a:spcAft>
                <a:spcPts val="0"/>
              </a:spcAft>
              <a:buSzPts val="2000"/>
              <a:buChar char="■"/>
              <a:defRPr sz="2000"/>
            </a:lvl6pPr>
            <a:lvl7pPr marL="3200400" lvl="6" indent="-355600">
              <a:spcBef>
                <a:spcPts val="1600"/>
              </a:spcBef>
              <a:spcAft>
                <a:spcPts val="0"/>
              </a:spcAft>
              <a:buSzPts val="2000"/>
              <a:buChar char="●"/>
              <a:defRPr sz="2000"/>
            </a:lvl7pPr>
            <a:lvl8pPr marL="3657600" lvl="7" indent="-355600">
              <a:spcBef>
                <a:spcPts val="1600"/>
              </a:spcBef>
              <a:spcAft>
                <a:spcPts val="0"/>
              </a:spcAft>
              <a:buSzPts val="2000"/>
              <a:buChar char="○"/>
              <a:defRPr sz="2000"/>
            </a:lvl8pPr>
            <a:lvl9pPr marL="4114800" lvl="8" indent="-355600">
              <a:spcBef>
                <a:spcPts val="1600"/>
              </a:spcBef>
              <a:spcAft>
                <a:spcPts val="1600"/>
              </a:spcAft>
              <a:buSzPts val="2000"/>
              <a:buChar char="■"/>
              <a:defRPr sz="20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55600">
              <a:spcBef>
                <a:spcPts val="0"/>
              </a:spcBef>
              <a:spcAft>
                <a:spcPts val="0"/>
              </a:spcAft>
              <a:buSzPts val="2000"/>
              <a:buChar char="●"/>
              <a:defRPr sz="2000"/>
            </a:lvl1pPr>
            <a:lvl2pPr marL="914400" lvl="1" indent="-355600">
              <a:spcBef>
                <a:spcPts val="1600"/>
              </a:spcBef>
              <a:spcAft>
                <a:spcPts val="0"/>
              </a:spcAft>
              <a:buSzPts val="2000"/>
              <a:buChar char="○"/>
              <a:defRPr sz="2000"/>
            </a:lvl2pPr>
            <a:lvl3pPr marL="1371600" lvl="2" indent="-355600">
              <a:spcBef>
                <a:spcPts val="1600"/>
              </a:spcBef>
              <a:spcAft>
                <a:spcPts val="0"/>
              </a:spcAft>
              <a:buSzPts val="2000"/>
              <a:buChar char="■"/>
              <a:defRPr sz="2000"/>
            </a:lvl3pPr>
            <a:lvl4pPr marL="1828800" lvl="3" indent="-355600">
              <a:spcBef>
                <a:spcPts val="1600"/>
              </a:spcBef>
              <a:spcAft>
                <a:spcPts val="0"/>
              </a:spcAft>
              <a:buSzPts val="2000"/>
              <a:buChar char="●"/>
              <a:defRPr sz="2000"/>
            </a:lvl4pPr>
            <a:lvl5pPr marL="2286000" lvl="4" indent="-355600">
              <a:spcBef>
                <a:spcPts val="1600"/>
              </a:spcBef>
              <a:spcAft>
                <a:spcPts val="0"/>
              </a:spcAft>
              <a:buSzPts val="2000"/>
              <a:buChar char="○"/>
              <a:defRPr sz="2000"/>
            </a:lvl5pPr>
            <a:lvl6pPr marL="2743200" lvl="5" indent="-355600">
              <a:spcBef>
                <a:spcPts val="1600"/>
              </a:spcBef>
              <a:spcAft>
                <a:spcPts val="0"/>
              </a:spcAft>
              <a:buSzPts val="2000"/>
              <a:buChar char="■"/>
              <a:defRPr sz="2000"/>
            </a:lvl6pPr>
            <a:lvl7pPr marL="3200400" lvl="6" indent="-355600">
              <a:spcBef>
                <a:spcPts val="1600"/>
              </a:spcBef>
              <a:spcAft>
                <a:spcPts val="0"/>
              </a:spcAft>
              <a:buSzPts val="2000"/>
              <a:buChar char="●"/>
              <a:defRPr sz="2000"/>
            </a:lvl7pPr>
            <a:lvl8pPr marL="3657600" lvl="7" indent="-355600">
              <a:spcBef>
                <a:spcPts val="1600"/>
              </a:spcBef>
              <a:spcAft>
                <a:spcPts val="0"/>
              </a:spcAft>
              <a:buSzPts val="2000"/>
              <a:buChar char="○"/>
              <a:defRPr sz="2000"/>
            </a:lvl8pPr>
            <a:lvl9pPr marL="4114800" lvl="8" indent="-355600">
              <a:spcBef>
                <a:spcPts val="1600"/>
              </a:spcBef>
              <a:spcAft>
                <a:spcPts val="1600"/>
              </a:spcAft>
              <a:buSzPts val="2000"/>
              <a:buChar char="■"/>
              <a:defRPr sz="20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42900">
              <a:spcBef>
                <a:spcPts val="1600"/>
              </a:spcBef>
              <a:spcAft>
                <a:spcPts val="0"/>
              </a:spcAft>
              <a:buSzPts val="1800"/>
              <a:buChar char="○"/>
              <a:defRPr sz="1800"/>
            </a:lvl2pPr>
            <a:lvl3pPr marL="1371600" lvl="2" indent="-342900">
              <a:spcBef>
                <a:spcPts val="1600"/>
              </a:spcBef>
              <a:spcAft>
                <a:spcPts val="0"/>
              </a:spcAft>
              <a:buSzPts val="1800"/>
              <a:buChar char="■"/>
              <a:defRPr sz="1800"/>
            </a:lvl3pPr>
            <a:lvl4pPr marL="1828800" lvl="3" indent="-342900">
              <a:spcBef>
                <a:spcPts val="1600"/>
              </a:spcBef>
              <a:spcAft>
                <a:spcPts val="0"/>
              </a:spcAft>
              <a:buSzPts val="1800"/>
              <a:buChar char="●"/>
              <a:defRPr sz="1800"/>
            </a:lvl4pPr>
            <a:lvl5pPr marL="2286000" lvl="4" indent="-342900">
              <a:spcBef>
                <a:spcPts val="1600"/>
              </a:spcBef>
              <a:spcAft>
                <a:spcPts val="0"/>
              </a:spcAft>
              <a:buSzPts val="1800"/>
              <a:buChar char="○"/>
              <a:defRPr sz="1800"/>
            </a:lvl5pPr>
            <a:lvl6pPr marL="2743200" lvl="5" indent="-342900">
              <a:spcBef>
                <a:spcPts val="1600"/>
              </a:spcBef>
              <a:spcAft>
                <a:spcPts val="0"/>
              </a:spcAft>
              <a:buSzPts val="1800"/>
              <a:buChar char="■"/>
              <a:defRPr sz="1800"/>
            </a:lvl6pPr>
            <a:lvl7pPr marL="3200400" lvl="6" indent="-342900">
              <a:spcBef>
                <a:spcPts val="1600"/>
              </a:spcBef>
              <a:spcAft>
                <a:spcPts val="0"/>
              </a:spcAft>
              <a:buSzPts val="1800"/>
              <a:buChar char="●"/>
              <a:defRPr sz="1800"/>
            </a:lvl7pPr>
            <a:lvl8pPr marL="3657600" lvl="7" indent="-342900">
              <a:spcBef>
                <a:spcPts val="1600"/>
              </a:spcBef>
              <a:spcAft>
                <a:spcPts val="0"/>
              </a:spcAft>
              <a:buSzPts val="1800"/>
              <a:buChar char="○"/>
              <a:defRPr sz="18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D9D9D9"/>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rgbClr val="FFFFFF"/>
        </a:solidFill>
        <a:effectLst/>
      </p:bgPr>
    </p:bg>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81000">
              <a:spcBef>
                <a:spcPts val="0"/>
              </a:spcBef>
              <a:spcAft>
                <a:spcPts val="0"/>
              </a:spcAft>
              <a:buClr>
                <a:schemeClr val="lt1"/>
              </a:buClr>
              <a:buSzPts val="2400"/>
              <a:buChar char="●"/>
              <a:defRPr sz="2400">
                <a:solidFill>
                  <a:schemeClr val="lt1"/>
                </a:solidFill>
              </a:defRPr>
            </a:lvl1pPr>
            <a:lvl2pPr marL="914400" lvl="1" indent="-355600">
              <a:spcBef>
                <a:spcPts val="1600"/>
              </a:spcBef>
              <a:spcAft>
                <a:spcPts val="0"/>
              </a:spcAft>
              <a:buClr>
                <a:schemeClr val="lt1"/>
              </a:buClr>
              <a:buSzPts val="2000"/>
              <a:buChar char="○"/>
              <a:defRPr sz="2000">
                <a:solidFill>
                  <a:schemeClr val="lt1"/>
                </a:solidFill>
              </a:defRPr>
            </a:lvl2pPr>
            <a:lvl3pPr marL="1371600" lvl="2" indent="-355600">
              <a:spcBef>
                <a:spcPts val="1600"/>
              </a:spcBef>
              <a:spcAft>
                <a:spcPts val="0"/>
              </a:spcAft>
              <a:buClr>
                <a:schemeClr val="lt1"/>
              </a:buClr>
              <a:buSzPts val="2000"/>
              <a:buChar char="■"/>
              <a:defRPr sz="2000">
                <a:solidFill>
                  <a:schemeClr val="lt1"/>
                </a:solidFill>
              </a:defRPr>
            </a:lvl3pPr>
            <a:lvl4pPr marL="1828800" lvl="3" indent="-355600">
              <a:spcBef>
                <a:spcPts val="1600"/>
              </a:spcBef>
              <a:spcAft>
                <a:spcPts val="0"/>
              </a:spcAft>
              <a:buClr>
                <a:schemeClr val="lt1"/>
              </a:buClr>
              <a:buSzPts val="2000"/>
              <a:buChar char="●"/>
              <a:defRPr sz="2000">
                <a:solidFill>
                  <a:schemeClr val="lt1"/>
                </a:solidFill>
              </a:defRPr>
            </a:lvl4pPr>
            <a:lvl5pPr marL="2286000" lvl="4" indent="-355600">
              <a:spcBef>
                <a:spcPts val="1600"/>
              </a:spcBef>
              <a:spcAft>
                <a:spcPts val="0"/>
              </a:spcAft>
              <a:buClr>
                <a:schemeClr val="lt1"/>
              </a:buClr>
              <a:buSzPts val="2000"/>
              <a:buChar char="○"/>
              <a:defRPr sz="2000">
                <a:solidFill>
                  <a:schemeClr val="lt1"/>
                </a:solidFill>
              </a:defRPr>
            </a:lvl5pPr>
            <a:lvl6pPr marL="2743200" lvl="5" indent="-355600">
              <a:spcBef>
                <a:spcPts val="1600"/>
              </a:spcBef>
              <a:spcAft>
                <a:spcPts val="0"/>
              </a:spcAft>
              <a:buClr>
                <a:schemeClr val="lt1"/>
              </a:buClr>
              <a:buSzPts val="2000"/>
              <a:buChar char="■"/>
              <a:defRPr sz="2000">
                <a:solidFill>
                  <a:schemeClr val="lt1"/>
                </a:solidFill>
              </a:defRPr>
            </a:lvl6pPr>
            <a:lvl7pPr marL="3200400" lvl="6" indent="-355600">
              <a:spcBef>
                <a:spcPts val="1600"/>
              </a:spcBef>
              <a:spcAft>
                <a:spcPts val="0"/>
              </a:spcAft>
              <a:buClr>
                <a:schemeClr val="lt1"/>
              </a:buClr>
              <a:buSzPts val="2000"/>
              <a:buChar char="●"/>
              <a:defRPr sz="2000">
                <a:solidFill>
                  <a:schemeClr val="lt1"/>
                </a:solidFill>
              </a:defRPr>
            </a:lvl7pPr>
            <a:lvl8pPr marL="3657600" lvl="7" indent="-355600">
              <a:spcBef>
                <a:spcPts val="1600"/>
              </a:spcBef>
              <a:spcAft>
                <a:spcPts val="0"/>
              </a:spcAft>
              <a:buClr>
                <a:schemeClr val="lt1"/>
              </a:buClr>
              <a:buSzPts val="2000"/>
              <a:buChar char="○"/>
              <a:defRPr sz="2000">
                <a:solidFill>
                  <a:schemeClr val="lt1"/>
                </a:solidFill>
              </a:defRPr>
            </a:lvl8pPr>
            <a:lvl9pPr marL="4114800" lvl="8" indent="-355600">
              <a:spcBef>
                <a:spcPts val="1600"/>
              </a:spcBef>
              <a:spcAft>
                <a:spcPts val="1600"/>
              </a:spcAft>
              <a:buClr>
                <a:schemeClr val="lt1"/>
              </a:buClr>
              <a:buSzPts val="2000"/>
              <a:buChar char="■"/>
              <a:defRPr sz="2000">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thefifthcolumnnews.com/"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hyperlink" Target="https://parasitipedia.net/index.php?option=com_content&amp;view=article&amp;id=2682&amp;Itemid=3044"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West Nile Virus </a:t>
            </a:r>
            <a:endParaRPr/>
          </a:p>
        </p:txBody>
      </p:sp>
      <p:sp>
        <p:nvSpPr>
          <p:cNvPr id="59" name="Google Shape;59;p13"/>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Alex </a:t>
            </a:r>
            <a:r>
              <a:rPr lang="en" dirty="0" err="1"/>
              <a:t>Celis</a:t>
            </a:r>
            <a:r>
              <a:rPr lang="en" dirty="0"/>
              <a:t>, Erik Green, Jordan Nelson</a:t>
            </a:r>
            <a:endParaRPr dirty="0"/>
          </a:p>
          <a:p>
            <a:pPr marL="0" lvl="0" indent="0" algn="l" rtl="0">
              <a:spcBef>
                <a:spcPts val="0"/>
              </a:spcBef>
              <a:spcAft>
                <a:spcPts val="0"/>
              </a:spcAft>
              <a:buNone/>
            </a:pPr>
            <a:r>
              <a:rPr lang="en" dirty="0"/>
              <a:t>Data Scientists, Team Citronella</a:t>
            </a:r>
            <a:endParaRPr dirty="0"/>
          </a:p>
        </p:txBody>
      </p:sp>
      <p:sp>
        <p:nvSpPr>
          <p:cNvPr id="2" name="Slide Number Placeholder 1">
            <a:extLst>
              <a:ext uri="{FF2B5EF4-FFF2-40B4-BE49-F238E27FC236}">
                <a16:creationId xmlns:a16="http://schemas.microsoft.com/office/drawing/2014/main" id="{CEF73A73-291D-EC47-B223-C3012B847CA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a:t>
            </a:fld>
            <a:endParaRPr lang="e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Cost-Benefits: Impacts of Spray on Mosquito Frequency</a:t>
            </a:r>
            <a:endParaRPr sz="2400"/>
          </a:p>
        </p:txBody>
      </p:sp>
      <p:sp>
        <p:nvSpPr>
          <p:cNvPr id="121" name="Google Shape;121;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4" name="Content Placeholder 4">
            <a:extLst>
              <a:ext uri="{FF2B5EF4-FFF2-40B4-BE49-F238E27FC236}">
                <a16:creationId xmlns:a16="http://schemas.microsoft.com/office/drawing/2014/main" id="{211D1855-C0FB-6D4C-AA01-1B3FA00F4489}"/>
              </a:ext>
            </a:extLst>
          </p:cNvPr>
          <p:cNvPicPr>
            <a:picLocks noChangeAspect="1"/>
          </p:cNvPicPr>
          <p:nvPr/>
        </p:nvPicPr>
        <p:blipFill rotWithShape="1">
          <a:blip r:embed="rId3"/>
          <a:srcRect t="9765"/>
          <a:stretch/>
        </p:blipFill>
        <p:spPr>
          <a:xfrm>
            <a:off x="984203" y="1068425"/>
            <a:ext cx="6851991" cy="3854870"/>
          </a:xfrm>
          <a:prstGeom prst="rect">
            <a:avLst/>
          </a:prstGeom>
        </p:spPr>
      </p:pic>
      <p:pic>
        <p:nvPicPr>
          <p:cNvPr id="5" name="Google Shape;95;p18">
            <a:extLst>
              <a:ext uri="{FF2B5EF4-FFF2-40B4-BE49-F238E27FC236}">
                <a16:creationId xmlns:a16="http://schemas.microsoft.com/office/drawing/2014/main" id="{33D24965-B2DE-984E-9662-171466940FC8}"/>
              </a:ext>
            </a:extLst>
          </p:cNvPr>
          <p:cNvPicPr preferRelativeResize="0"/>
          <p:nvPr/>
        </p:nvPicPr>
        <p:blipFill>
          <a:blip r:embed="rId4">
            <a:alphaModFix/>
          </a:blip>
          <a:stretch>
            <a:fillRect/>
          </a:stretch>
        </p:blipFill>
        <p:spPr>
          <a:xfrm>
            <a:off x="7851425" y="1177650"/>
            <a:ext cx="344350" cy="459125"/>
          </a:xfrm>
          <a:prstGeom prst="rect">
            <a:avLst/>
          </a:prstGeom>
          <a:noFill/>
          <a:ln>
            <a:noFill/>
          </a:ln>
        </p:spPr>
      </p:pic>
      <p:sp>
        <p:nvSpPr>
          <p:cNvPr id="2" name="Slide Number Placeholder 1">
            <a:extLst>
              <a:ext uri="{FF2B5EF4-FFF2-40B4-BE49-F238E27FC236}">
                <a16:creationId xmlns:a16="http://schemas.microsoft.com/office/drawing/2014/main" id="{7BD80064-AC34-FE4A-BF40-2B95A3ACD2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84ECF-FD67-0F4D-B8AF-54CD1000CC91}"/>
              </a:ext>
            </a:extLst>
          </p:cNvPr>
          <p:cNvSpPr>
            <a:spLocks noGrp="1"/>
          </p:cNvSpPr>
          <p:nvPr>
            <p:ph type="title"/>
          </p:nvPr>
        </p:nvSpPr>
        <p:spPr/>
        <p:txBody>
          <a:bodyPr/>
          <a:lstStyle/>
          <a:p>
            <a:r>
              <a:rPr lang="en-US" dirty="0"/>
              <a:t>Cost-Benefit: Does spraying decrease mosquito frequency?</a:t>
            </a:r>
          </a:p>
        </p:txBody>
      </p:sp>
      <p:sp>
        <p:nvSpPr>
          <p:cNvPr id="9" name="Text Placeholder 8">
            <a:extLst>
              <a:ext uri="{FF2B5EF4-FFF2-40B4-BE49-F238E27FC236}">
                <a16:creationId xmlns:a16="http://schemas.microsoft.com/office/drawing/2014/main" id="{ECCEA370-A959-F740-A65B-ED58166059D9}"/>
              </a:ext>
            </a:extLst>
          </p:cNvPr>
          <p:cNvSpPr>
            <a:spLocks noGrp="1"/>
          </p:cNvSpPr>
          <p:nvPr>
            <p:ph type="body" idx="1"/>
          </p:nvPr>
        </p:nvSpPr>
        <p:spPr>
          <a:xfrm>
            <a:off x="311700" y="1460587"/>
            <a:ext cx="3999900" cy="3108287"/>
          </a:xfrm>
        </p:spPr>
        <p:txBody>
          <a:bodyPr/>
          <a:lstStyle/>
          <a:p>
            <a:r>
              <a:rPr lang="en-US" dirty="0"/>
              <a:t>Mosquito Frequency</a:t>
            </a:r>
          </a:p>
        </p:txBody>
      </p:sp>
      <p:sp>
        <p:nvSpPr>
          <p:cNvPr id="10" name="Text Placeholder 9">
            <a:extLst>
              <a:ext uri="{FF2B5EF4-FFF2-40B4-BE49-F238E27FC236}">
                <a16:creationId xmlns:a16="http://schemas.microsoft.com/office/drawing/2014/main" id="{BDC9A30B-C8B3-394B-94F7-D08CFDDC7F9D}"/>
              </a:ext>
            </a:extLst>
          </p:cNvPr>
          <p:cNvSpPr>
            <a:spLocks noGrp="1"/>
          </p:cNvSpPr>
          <p:nvPr>
            <p:ph type="body" idx="2"/>
          </p:nvPr>
        </p:nvSpPr>
        <p:spPr>
          <a:xfrm>
            <a:off x="4832400" y="1460587"/>
            <a:ext cx="3999900" cy="3108287"/>
          </a:xfrm>
        </p:spPr>
        <p:txBody>
          <a:bodyPr/>
          <a:lstStyle/>
          <a:p>
            <a:r>
              <a:rPr lang="en-US" dirty="0"/>
              <a:t>West Nile Virus</a:t>
            </a:r>
          </a:p>
        </p:txBody>
      </p:sp>
      <p:pic>
        <p:nvPicPr>
          <p:cNvPr id="7" name="Picture 6">
            <a:extLst>
              <a:ext uri="{FF2B5EF4-FFF2-40B4-BE49-F238E27FC236}">
                <a16:creationId xmlns:a16="http://schemas.microsoft.com/office/drawing/2014/main" id="{0B4BAD0D-DAFF-5948-8DF2-DF8913209BBC}"/>
              </a:ext>
            </a:extLst>
          </p:cNvPr>
          <p:cNvPicPr>
            <a:picLocks noChangeAspect="1"/>
          </p:cNvPicPr>
          <p:nvPr/>
        </p:nvPicPr>
        <p:blipFill>
          <a:blip r:embed="rId3"/>
          <a:stretch>
            <a:fillRect/>
          </a:stretch>
        </p:blipFill>
        <p:spPr>
          <a:xfrm>
            <a:off x="311700" y="1888809"/>
            <a:ext cx="4229878" cy="3072227"/>
          </a:xfrm>
          <a:prstGeom prst="rect">
            <a:avLst/>
          </a:prstGeom>
        </p:spPr>
      </p:pic>
      <p:pic>
        <p:nvPicPr>
          <p:cNvPr id="11" name="Picture 10">
            <a:extLst>
              <a:ext uri="{FF2B5EF4-FFF2-40B4-BE49-F238E27FC236}">
                <a16:creationId xmlns:a16="http://schemas.microsoft.com/office/drawing/2014/main" id="{984A256B-9741-3E41-ACA9-7C6DF448DE76}"/>
              </a:ext>
            </a:extLst>
          </p:cNvPr>
          <p:cNvPicPr>
            <a:picLocks noChangeAspect="1"/>
          </p:cNvPicPr>
          <p:nvPr/>
        </p:nvPicPr>
        <p:blipFill>
          <a:blip r:embed="rId4"/>
          <a:stretch>
            <a:fillRect/>
          </a:stretch>
        </p:blipFill>
        <p:spPr>
          <a:xfrm>
            <a:off x="4602422" y="1888809"/>
            <a:ext cx="4229878" cy="2950817"/>
          </a:xfrm>
          <a:prstGeom prst="rect">
            <a:avLst/>
          </a:prstGeom>
        </p:spPr>
      </p:pic>
      <p:sp>
        <p:nvSpPr>
          <p:cNvPr id="12" name="Slide Number Placeholder 11">
            <a:extLst>
              <a:ext uri="{FF2B5EF4-FFF2-40B4-BE49-F238E27FC236}">
                <a16:creationId xmlns:a16="http://schemas.microsoft.com/office/drawing/2014/main" id="{770F9AB0-395A-2441-B71B-C51B828D249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4003368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0F7D7-B82B-EB4B-8781-CF309D99D789}"/>
              </a:ext>
            </a:extLst>
          </p:cNvPr>
          <p:cNvSpPr>
            <a:spLocks noGrp="1"/>
          </p:cNvSpPr>
          <p:nvPr>
            <p:ph type="title"/>
          </p:nvPr>
        </p:nvSpPr>
        <p:spPr/>
        <p:txBody>
          <a:bodyPr/>
          <a:lstStyle/>
          <a:p>
            <a:r>
              <a:rPr lang="en-US" dirty="0"/>
              <a:t>Cost-Benefit Analysis: Spray Side Effects</a:t>
            </a:r>
          </a:p>
        </p:txBody>
      </p:sp>
      <p:sp>
        <p:nvSpPr>
          <p:cNvPr id="3" name="Text Placeholder 2">
            <a:extLst>
              <a:ext uri="{FF2B5EF4-FFF2-40B4-BE49-F238E27FC236}">
                <a16:creationId xmlns:a16="http://schemas.microsoft.com/office/drawing/2014/main" id="{06310BA8-8F2B-F141-B251-6E7FAFF7B3A8}"/>
              </a:ext>
            </a:extLst>
          </p:cNvPr>
          <p:cNvSpPr>
            <a:spLocks noGrp="1"/>
          </p:cNvSpPr>
          <p:nvPr>
            <p:ph type="body" idx="1"/>
          </p:nvPr>
        </p:nvSpPr>
        <p:spPr/>
        <p:txBody>
          <a:bodyPr/>
          <a:lstStyle/>
          <a:p>
            <a:r>
              <a:rPr lang="en-US" dirty="0"/>
              <a:t>Ataxia (uncoordinated movements)</a:t>
            </a:r>
          </a:p>
          <a:p>
            <a:r>
              <a:rPr lang="en-US" dirty="0"/>
              <a:t>Hyperreactivity (exaggerated reaction to stimuli)</a:t>
            </a:r>
          </a:p>
          <a:p>
            <a:r>
              <a:rPr lang="en-US" dirty="0"/>
              <a:t>Tremor (uncoordinated trembling or shaking movements)</a:t>
            </a:r>
          </a:p>
          <a:p>
            <a:r>
              <a:rPr lang="en-US" dirty="0"/>
              <a:t>Paresthesia (skin sensation of tingling, tickling, prickling)</a:t>
            </a:r>
          </a:p>
          <a:p>
            <a:r>
              <a:rPr lang="en-US" dirty="0"/>
              <a:t>Exhaustion (lethargy, fatigue)</a:t>
            </a:r>
          </a:p>
          <a:p>
            <a:r>
              <a:rPr lang="en-US" dirty="0"/>
              <a:t>Hypersalivation (drooling)</a:t>
            </a:r>
          </a:p>
          <a:p>
            <a:r>
              <a:rPr lang="en-US" dirty="0"/>
              <a:t>Vomit</a:t>
            </a:r>
          </a:p>
          <a:p>
            <a:r>
              <a:rPr lang="en-US" dirty="0"/>
              <a:t>Diarrhea</a:t>
            </a:r>
          </a:p>
          <a:p>
            <a:r>
              <a:rPr lang="en-US" dirty="0"/>
              <a:t>Urinary incontinence</a:t>
            </a:r>
          </a:p>
        </p:txBody>
      </p:sp>
      <p:sp>
        <p:nvSpPr>
          <p:cNvPr id="6" name="Slide Number Placeholder 5">
            <a:extLst>
              <a:ext uri="{FF2B5EF4-FFF2-40B4-BE49-F238E27FC236}">
                <a16:creationId xmlns:a16="http://schemas.microsoft.com/office/drawing/2014/main" id="{DB928446-2CFC-DB40-9EB1-E6EF441D9A9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4076005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Next Steps</a:t>
            </a:r>
            <a:endParaRPr/>
          </a:p>
        </p:txBody>
      </p:sp>
      <p:sp>
        <p:nvSpPr>
          <p:cNvPr id="127" name="Google Shape;127;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342900" indent="-342900">
              <a:spcAft>
                <a:spcPts val="1600"/>
              </a:spcAft>
            </a:pPr>
            <a:r>
              <a:rPr lang="en-US" dirty="0"/>
              <a:t>Invest money in further research on the types of mosquitos that carry West Nile Virus.</a:t>
            </a:r>
          </a:p>
          <a:p>
            <a:pPr marL="342900" indent="-342900">
              <a:spcAft>
                <a:spcPts val="1600"/>
              </a:spcAft>
            </a:pPr>
            <a:r>
              <a:rPr lang="en-US" dirty="0"/>
              <a:t>Invest money into finding a vaccine for West Nile Virus.</a:t>
            </a:r>
          </a:p>
          <a:p>
            <a:pPr marL="342900" indent="-342900">
              <a:spcAft>
                <a:spcPts val="1600"/>
              </a:spcAft>
            </a:pPr>
            <a:r>
              <a:rPr lang="en-US" dirty="0"/>
              <a:t>Cost-Benefit Analysis of alternative forms of mosquito reduction.</a:t>
            </a:r>
          </a:p>
          <a:p>
            <a:pPr marL="342900" indent="-342900">
              <a:spcAft>
                <a:spcPts val="1600"/>
              </a:spcAft>
            </a:pPr>
            <a:r>
              <a:rPr lang="en-US" dirty="0"/>
              <a:t>Invest time in improving model prediction</a:t>
            </a:r>
          </a:p>
          <a:p>
            <a:pPr marL="342900" indent="-342900">
              <a:spcAft>
                <a:spcPts val="1600"/>
              </a:spcAft>
            </a:pPr>
            <a:endParaRPr dirty="0"/>
          </a:p>
        </p:txBody>
      </p:sp>
      <p:sp>
        <p:nvSpPr>
          <p:cNvPr id="2" name="Slide Number Placeholder 1">
            <a:extLst>
              <a:ext uri="{FF2B5EF4-FFF2-40B4-BE49-F238E27FC236}">
                <a16:creationId xmlns:a16="http://schemas.microsoft.com/office/drawing/2014/main" id="{6BE39468-ABE0-4043-BD05-9CA467F97D9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30089-079F-7B47-BDCB-636A68002B24}"/>
              </a:ext>
            </a:extLst>
          </p:cNvPr>
          <p:cNvSpPr>
            <a:spLocks noGrp="1"/>
          </p:cNvSpPr>
          <p:nvPr>
            <p:ph type="title"/>
          </p:nvPr>
        </p:nvSpPr>
        <p:spPr/>
        <p:txBody>
          <a:bodyPr/>
          <a:lstStyle/>
          <a:p>
            <a:r>
              <a:rPr lang="en-US" dirty="0"/>
              <a:t>Next Steps: Alternative Solutions to Spray</a:t>
            </a:r>
          </a:p>
        </p:txBody>
      </p:sp>
      <p:sp>
        <p:nvSpPr>
          <p:cNvPr id="3" name="Text Placeholder 2">
            <a:extLst>
              <a:ext uri="{FF2B5EF4-FFF2-40B4-BE49-F238E27FC236}">
                <a16:creationId xmlns:a16="http://schemas.microsoft.com/office/drawing/2014/main" id="{A5BBD409-71A1-1242-8AE4-07FCFEAF7794}"/>
              </a:ext>
            </a:extLst>
          </p:cNvPr>
          <p:cNvSpPr>
            <a:spLocks noGrp="1"/>
          </p:cNvSpPr>
          <p:nvPr>
            <p:ph type="body" idx="1"/>
          </p:nvPr>
        </p:nvSpPr>
        <p:spPr/>
        <p:txBody>
          <a:bodyPr/>
          <a:lstStyle/>
          <a:p>
            <a:r>
              <a:rPr lang="en-US" dirty="0"/>
              <a:t>Bug Zapper</a:t>
            </a:r>
          </a:p>
        </p:txBody>
      </p:sp>
      <p:sp>
        <p:nvSpPr>
          <p:cNvPr id="9" name="Text Placeholder 8">
            <a:extLst>
              <a:ext uri="{FF2B5EF4-FFF2-40B4-BE49-F238E27FC236}">
                <a16:creationId xmlns:a16="http://schemas.microsoft.com/office/drawing/2014/main" id="{21311B09-C8F5-8640-B8F1-3609B01ABD9D}"/>
              </a:ext>
            </a:extLst>
          </p:cNvPr>
          <p:cNvSpPr>
            <a:spLocks noGrp="1"/>
          </p:cNvSpPr>
          <p:nvPr>
            <p:ph type="body" idx="2"/>
          </p:nvPr>
        </p:nvSpPr>
        <p:spPr/>
        <p:txBody>
          <a:bodyPr/>
          <a:lstStyle/>
          <a:p>
            <a:r>
              <a:rPr lang="en-US" dirty="0"/>
              <a:t>Mosquito Magnet/Trap</a:t>
            </a:r>
          </a:p>
          <a:p>
            <a:endParaRPr lang="en-US" dirty="0"/>
          </a:p>
        </p:txBody>
      </p:sp>
      <p:pic>
        <p:nvPicPr>
          <p:cNvPr id="7" name="Picture 6">
            <a:extLst>
              <a:ext uri="{FF2B5EF4-FFF2-40B4-BE49-F238E27FC236}">
                <a16:creationId xmlns:a16="http://schemas.microsoft.com/office/drawing/2014/main" id="{30B30E3B-7206-4749-9FDE-D3868ACF16A5}"/>
              </a:ext>
            </a:extLst>
          </p:cNvPr>
          <p:cNvPicPr>
            <a:picLocks noChangeAspect="1"/>
          </p:cNvPicPr>
          <p:nvPr/>
        </p:nvPicPr>
        <p:blipFill>
          <a:blip r:embed="rId2"/>
          <a:stretch>
            <a:fillRect/>
          </a:stretch>
        </p:blipFill>
        <p:spPr>
          <a:xfrm>
            <a:off x="4920400" y="1908546"/>
            <a:ext cx="3216870" cy="2688070"/>
          </a:xfrm>
          <a:prstGeom prst="rect">
            <a:avLst/>
          </a:prstGeom>
        </p:spPr>
      </p:pic>
      <p:pic>
        <p:nvPicPr>
          <p:cNvPr id="8" name="Picture 7">
            <a:extLst>
              <a:ext uri="{FF2B5EF4-FFF2-40B4-BE49-F238E27FC236}">
                <a16:creationId xmlns:a16="http://schemas.microsoft.com/office/drawing/2014/main" id="{0820F01F-9681-CC46-8A5C-EA11C2A4EDEE}"/>
              </a:ext>
            </a:extLst>
          </p:cNvPr>
          <p:cNvPicPr>
            <a:picLocks noChangeAspect="1"/>
          </p:cNvPicPr>
          <p:nvPr/>
        </p:nvPicPr>
        <p:blipFill>
          <a:blip r:embed="rId3"/>
          <a:stretch>
            <a:fillRect/>
          </a:stretch>
        </p:blipFill>
        <p:spPr>
          <a:xfrm>
            <a:off x="1428861" y="1790887"/>
            <a:ext cx="1617617" cy="2777988"/>
          </a:xfrm>
          <a:prstGeom prst="rect">
            <a:avLst/>
          </a:prstGeom>
        </p:spPr>
      </p:pic>
      <p:sp>
        <p:nvSpPr>
          <p:cNvPr id="10" name="Slide Number Placeholder 9">
            <a:extLst>
              <a:ext uri="{FF2B5EF4-FFF2-40B4-BE49-F238E27FC236}">
                <a16:creationId xmlns:a16="http://schemas.microsoft.com/office/drawing/2014/main" id="{A787E92F-4497-B146-9CCA-3795A038A53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2208296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Questions?</a:t>
            </a:r>
            <a:endParaRPr dirty="0"/>
          </a:p>
        </p:txBody>
      </p:sp>
      <p:sp>
        <p:nvSpPr>
          <p:cNvPr id="133" name="Google Shape;133;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2" name="Slide Number Placeholder 1">
            <a:extLst>
              <a:ext uri="{FF2B5EF4-FFF2-40B4-BE49-F238E27FC236}">
                <a16:creationId xmlns:a16="http://schemas.microsoft.com/office/drawing/2014/main" id="{6FEA349F-6DAE-B840-AA7B-0347D665383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78FBF-0B46-0A4B-954A-6DB15978530A}"/>
              </a:ext>
            </a:extLst>
          </p:cNvPr>
          <p:cNvSpPr>
            <a:spLocks noGrp="1"/>
          </p:cNvSpPr>
          <p:nvPr>
            <p:ph type="title"/>
          </p:nvPr>
        </p:nvSpPr>
        <p:spPr/>
        <p:txBody>
          <a:bodyPr/>
          <a:lstStyle/>
          <a:p>
            <a:r>
              <a:rPr lang="en-US" dirty="0"/>
              <a:t>Citations</a:t>
            </a:r>
          </a:p>
        </p:txBody>
      </p:sp>
      <p:sp>
        <p:nvSpPr>
          <p:cNvPr id="3" name="Text Placeholder 2">
            <a:extLst>
              <a:ext uri="{FF2B5EF4-FFF2-40B4-BE49-F238E27FC236}">
                <a16:creationId xmlns:a16="http://schemas.microsoft.com/office/drawing/2014/main" id="{CC6A82DC-6CA1-4846-B972-995B0B527E2D}"/>
              </a:ext>
            </a:extLst>
          </p:cNvPr>
          <p:cNvSpPr>
            <a:spLocks noGrp="1"/>
          </p:cNvSpPr>
          <p:nvPr>
            <p:ph type="body" idx="1"/>
          </p:nvPr>
        </p:nvSpPr>
        <p:spPr/>
        <p:txBody>
          <a:bodyPr/>
          <a:lstStyle/>
          <a:p>
            <a:r>
              <a:rPr lang="en-US" dirty="0">
                <a:hlinkClick r:id="rId3"/>
              </a:rPr>
              <a:t>https://www.nytimes.com/2000/04/23/nyregion/l-beware-the-side-effects-of-spraying-pesticides-892661.html</a:t>
            </a:r>
          </a:p>
          <a:p>
            <a:r>
              <a:rPr lang="en-US" dirty="0">
                <a:hlinkClick r:id="rId3"/>
              </a:rPr>
              <a:t>https://www.centralmosquitocontrol.com/-/media/files/centralmosquitocontrol-na/us/resources-lit%20files/zenivex%20cost%20comparison%20fact%20sheet.pdf</a:t>
            </a:r>
          </a:p>
          <a:p>
            <a:r>
              <a:rPr lang="en-US" dirty="0">
                <a:hlinkClick r:id="rId3"/>
              </a:rPr>
              <a:t>https://thefifthcolumnnews.com</a:t>
            </a:r>
            <a:endParaRPr lang="en-US" dirty="0"/>
          </a:p>
          <a:p>
            <a:r>
              <a:rPr lang="en-US" dirty="0">
                <a:hlinkClick r:id="rId4"/>
              </a:rPr>
              <a:t>https://parasitipedia.net/index.php?option=com_content&amp;view=article&amp;id=2682&amp;Itemid=3044</a:t>
            </a:r>
            <a:endParaRPr lang="en-US" dirty="0"/>
          </a:p>
        </p:txBody>
      </p:sp>
      <p:sp>
        <p:nvSpPr>
          <p:cNvPr id="4" name="Slide Number Placeholder 3">
            <a:extLst>
              <a:ext uri="{FF2B5EF4-FFF2-40B4-BE49-F238E27FC236}">
                <a16:creationId xmlns:a16="http://schemas.microsoft.com/office/drawing/2014/main" id="{78716EF2-3C29-0749-A484-89566BA7955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32794738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txBox="1">
            <a:spLocks noGrp="1"/>
          </p:cNvSpPr>
          <p:nvPr>
            <p:ph type="title"/>
          </p:nvPr>
        </p:nvSpPr>
        <p:spPr>
          <a:xfrm>
            <a:off x="311700" y="555600"/>
            <a:ext cx="43068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Exploring: </a:t>
            </a:r>
            <a:endParaRPr/>
          </a:p>
          <a:p>
            <a:pPr marL="0" lvl="0" indent="0" algn="l" rtl="0">
              <a:spcBef>
                <a:spcPts val="0"/>
              </a:spcBef>
              <a:spcAft>
                <a:spcPts val="0"/>
              </a:spcAft>
              <a:buNone/>
            </a:pPr>
            <a:r>
              <a:rPr lang="en"/>
              <a:t>Where is West Nile?</a:t>
            </a:r>
            <a:endParaRPr/>
          </a:p>
          <a:p>
            <a:pPr marL="0" lvl="0" indent="0" algn="l" rtl="0">
              <a:spcBef>
                <a:spcPts val="0"/>
              </a:spcBef>
              <a:spcAft>
                <a:spcPts val="0"/>
              </a:spcAft>
              <a:buNone/>
            </a:pPr>
            <a:r>
              <a:rPr lang="en"/>
              <a:t> </a:t>
            </a:r>
            <a:endParaRPr/>
          </a:p>
        </p:txBody>
      </p:sp>
      <p:pic>
        <p:nvPicPr>
          <p:cNvPr id="139" name="Google Shape;139;p25"/>
          <p:cNvPicPr preferRelativeResize="0"/>
          <p:nvPr/>
        </p:nvPicPr>
        <p:blipFill>
          <a:blip r:embed="rId3">
            <a:alphaModFix/>
          </a:blip>
          <a:stretch>
            <a:fillRect/>
          </a:stretch>
        </p:blipFill>
        <p:spPr>
          <a:xfrm>
            <a:off x="790575" y="935825"/>
            <a:ext cx="7562851" cy="4090875"/>
          </a:xfrm>
          <a:prstGeom prst="rect">
            <a:avLst/>
          </a:prstGeom>
          <a:noFill/>
          <a:ln>
            <a:noFill/>
          </a:ln>
        </p:spPr>
      </p:pic>
      <p:sp>
        <p:nvSpPr>
          <p:cNvPr id="2" name="Slide Number Placeholder 1">
            <a:extLst>
              <a:ext uri="{FF2B5EF4-FFF2-40B4-BE49-F238E27FC236}">
                <a16:creationId xmlns:a16="http://schemas.microsoft.com/office/drawing/2014/main" id="{5035E9E9-B5CA-2648-B8DB-D5A91C8F47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6"/>
          <p:cNvSpPr txBox="1">
            <a:spLocks noGrp="1"/>
          </p:cNvSpPr>
          <p:nvPr>
            <p:ph type="title"/>
          </p:nvPr>
        </p:nvSpPr>
        <p:spPr>
          <a:xfrm>
            <a:off x="311700" y="555600"/>
            <a:ext cx="43068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Exploring: </a:t>
            </a:r>
            <a:endParaRPr/>
          </a:p>
          <a:p>
            <a:pPr marL="0" lvl="0" indent="0" algn="l" rtl="0">
              <a:spcBef>
                <a:spcPts val="0"/>
              </a:spcBef>
              <a:spcAft>
                <a:spcPts val="0"/>
              </a:spcAft>
              <a:buNone/>
            </a:pPr>
            <a:r>
              <a:rPr lang="en"/>
              <a:t>Where is West Nile?</a:t>
            </a:r>
            <a:endParaRPr/>
          </a:p>
          <a:p>
            <a:pPr marL="0" lvl="0" indent="0" algn="l" rtl="0">
              <a:spcBef>
                <a:spcPts val="0"/>
              </a:spcBef>
              <a:spcAft>
                <a:spcPts val="0"/>
              </a:spcAft>
              <a:buNone/>
            </a:pPr>
            <a:r>
              <a:rPr lang="en"/>
              <a:t> </a:t>
            </a:r>
            <a:endParaRPr/>
          </a:p>
        </p:txBody>
      </p:sp>
      <p:pic>
        <p:nvPicPr>
          <p:cNvPr id="145" name="Google Shape;145;p26"/>
          <p:cNvPicPr preferRelativeResize="0"/>
          <p:nvPr/>
        </p:nvPicPr>
        <p:blipFill>
          <a:blip r:embed="rId3">
            <a:alphaModFix/>
          </a:blip>
          <a:stretch>
            <a:fillRect/>
          </a:stretch>
        </p:blipFill>
        <p:spPr>
          <a:xfrm>
            <a:off x="848413" y="871025"/>
            <a:ext cx="7447177" cy="4128974"/>
          </a:xfrm>
          <a:prstGeom prst="rect">
            <a:avLst/>
          </a:prstGeom>
          <a:noFill/>
          <a:ln>
            <a:noFill/>
          </a:ln>
        </p:spPr>
      </p:pic>
      <p:sp>
        <p:nvSpPr>
          <p:cNvPr id="2" name="Slide Number Placeholder 1">
            <a:extLst>
              <a:ext uri="{FF2B5EF4-FFF2-40B4-BE49-F238E27FC236}">
                <a16:creationId xmlns:a16="http://schemas.microsoft.com/office/drawing/2014/main" id="{9E12CF1B-09E1-AB4E-B423-2F4CC184D28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7"/>
          <p:cNvSpPr txBox="1">
            <a:spLocks noGrp="1"/>
          </p:cNvSpPr>
          <p:nvPr>
            <p:ph type="title"/>
          </p:nvPr>
        </p:nvSpPr>
        <p:spPr>
          <a:xfrm>
            <a:off x="311700" y="555600"/>
            <a:ext cx="43068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Exploring: </a:t>
            </a:r>
            <a:endParaRPr/>
          </a:p>
          <a:p>
            <a:pPr marL="0" lvl="0" indent="0" algn="l" rtl="0">
              <a:spcBef>
                <a:spcPts val="0"/>
              </a:spcBef>
              <a:spcAft>
                <a:spcPts val="0"/>
              </a:spcAft>
              <a:buNone/>
            </a:pPr>
            <a:r>
              <a:rPr lang="en"/>
              <a:t>Where is West Nile?</a:t>
            </a:r>
            <a:endParaRPr/>
          </a:p>
          <a:p>
            <a:pPr marL="0" lvl="0" indent="0" algn="l" rtl="0">
              <a:spcBef>
                <a:spcPts val="0"/>
              </a:spcBef>
              <a:spcAft>
                <a:spcPts val="0"/>
              </a:spcAft>
              <a:buNone/>
            </a:pPr>
            <a:r>
              <a:rPr lang="en"/>
              <a:t> </a:t>
            </a:r>
            <a:endParaRPr/>
          </a:p>
        </p:txBody>
      </p:sp>
      <p:pic>
        <p:nvPicPr>
          <p:cNvPr id="151" name="Google Shape;151;p27"/>
          <p:cNvPicPr preferRelativeResize="0"/>
          <p:nvPr/>
        </p:nvPicPr>
        <p:blipFill>
          <a:blip r:embed="rId3">
            <a:alphaModFix/>
          </a:blip>
          <a:stretch>
            <a:fillRect/>
          </a:stretch>
        </p:blipFill>
        <p:spPr>
          <a:xfrm>
            <a:off x="1506925" y="879950"/>
            <a:ext cx="6130148" cy="4137850"/>
          </a:xfrm>
          <a:prstGeom prst="rect">
            <a:avLst/>
          </a:prstGeom>
          <a:noFill/>
          <a:ln>
            <a:noFill/>
          </a:ln>
        </p:spPr>
      </p:pic>
      <p:sp>
        <p:nvSpPr>
          <p:cNvPr id="2" name="Slide Number Placeholder 1">
            <a:extLst>
              <a:ext uri="{FF2B5EF4-FFF2-40B4-BE49-F238E27FC236}">
                <a16:creationId xmlns:a16="http://schemas.microsoft.com/office/drawing/2014/main" id="{CE3AB6CA-1AD2-894C-BC86-AFC861B3685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Agenda</a:t>
            </a:r>
            <a:endParaRPr/>
          </a:p>
        </p:txBody>
      </p:sp>
      <p:sp>
        <p:nvSpPr>
          <p:cNvPr id="65" name="Google Shape;65;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a:t>Project Goal</a:t>
            </a:r>
            <a:endParaRPr/>
          </a:p>
          <a:p>
            <a:pPr marL="457200" lvl="0" indent="-381000" algn="l" rtl="0">
              <a:spcBef>
                <a:spcPts val="0"/>
              </a:spcBef>
              <a:spcAft>
                <a:spcPts val="0"/>
              </a:spcAft>
              <a:buSzPts val="2400"/>
              <a:buChar char="●"/>
            </a:pPr>
            <a:r>
              <a:rPr lang="en"/>
              <a:t>Gathering Data &amp; Cleaning</a:t>
            </a:r>
            <a:endParaRPr/>
          </a:p>
          <a:p>
            <a:pPr marL="457200" lvl="0" indent="-381000" algn="l" rtl="0">
              <a:spcBef>
                <a:spcPts val="0"/>
              </a:spcBef>
              <a:spcAft>
                <a:spcPts val="0"/>
              </a:spcAft>
              <a:buSzPts val="2400"/>
              <a:buChar char="●"/>
            </a:pPr>
            <a:r>
              <a:rPr lang="en"/>
              <a:t>Exploring the Data </a:t>
            </a:r>
            <a:endParaRPr/>
          </a:p>
          <a:p>
            <a:pPr marL="457200" lvl="0" indent="-381000" algn="l" rtl="0">
              <a:spcBef>
                <a:spcPts val="0"/>
              </a:spcBef>
              <a:spcAft>
                <a:spcPts val="0"/>
              </a:spcAft>
              <a:buSzPts val="2400"/>
              <a:buChar char="●"/>
            </a:pPr>
            <a:r>
              <a:rPr lang="en"/>
              <a:t>Model Selection &amp; Evaluation</a:t>
            </a:r>
            <a:endParaRPr/>
          </a:p>
          <a:p>
            <a:pPr marL="457200" lvl="0" indent="-381000" algn="l" rtl="0">
              <a:spcBef>
                <a:spcPts val="0"/>
              </a:spcBef>
              <a:spcAft>
                <a:spcPts val="0"/>
              </a:spcAft>
              <a:buSzPts val="2400"/>
              <a:buChar char="●"/>
            </a:pPr>
            <a:r>
              <a:rPr lang="en"/>
              <a:t>Model Prediction</a:t>
            </a:r>
            <a:endParaRPr/>
          </a:p>
          <a:p>
            <a:pPr marL="457200" lvl="0" indent="-381000" algn="l" rtl="0">
              <a:spcBef>
                <a:spcPts val="0"/>
              </a:spcBef>
              <a:spcAft>
                <a:spcPts val="0"/>
              </a:spcAft>
              <a:buSzPts val="2400"/>
              <a:buChar char="●"/>
            </a:pPr>
            <a:r>
              <a:rPr lang="en"/>
              <a:t>Cost Benefit Analysis</a:t>
            </a:r>
            <a:endParaRPr/>
          </a:p>
          <a:p>
            <a:pPr marL="457200" lvl="0" indent="-381000" algn="l" rtl="0">
              <a:spcBef>
                <a:spcPts val="0"/>
              </a:spcBef>
              <a:spcAft>
                <a:spcPts val="0"/>
              </a:spcAft>
              <a:buSzPts val="2400"/>
              <a:buChar char="●"/>
            </a:pPr>
            <a:r>
              <a:rPr lang="en"/>
              <a:t>Project Next Steps</a:t>
            </a:r>
            <a:endParaRPr/>
          </a:p>
        </p:txBody>
      </p:sp>
      <p:sp>
        <p:nvSpPr>
          <p:cNvPr id="2" name="Slide Number Placeholder 1">
            <a:extLst>
              <a:ext uri="{FF2B5EF4-FFF2-40B4-BE49-F238E27FC236}">
                <a16:creationId xmlns:a16="http://schemas.microsoft.com/office/drawing/2014/main" id="{78FF669A-7377-6D48-8AFB-B9AEA1F1B3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8"/>
          <p:cNvSpPr txBox="1">
            <a:spLocks noGrp="1"/>
          </p:cNvSpPr>
          <p:nvPr>
            <p:ph type="title"/>
          </p:nvPr>
        </p:nvSpPr>
        <p:spPr>
          <a:xfrm>
            <a:off x="311700" y="555600"/>
            <a:ext cx="43068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Exploring: </a:t>
            </a:r>
            <a:endParaRPr/>
          </a:p>
          <a:p>
            <a:pPr marL="0" lvl="0" indent="0" algn="l" rtl="0">
              <a:spcBef>
                <a:spcPts val="0"/>
              </a:spcBef>
              <a:spcAft>
                <a:spcPts val="0"/>
              </a:spcAft>
              <a:buNone/>
            </a:pPr>
            <a:r>
              <a:rPr lang="en"/>
              <a:t>Where is West Nile?</a:t>
            </a:r>
            <a:endParaRPr/>
          </a:p>
          <a:p>
            <a:pPr marL="0" lvl="0" indent="0" algn="l" rtl="0">
              <a:spcBef>
                <a:spcPts val="0"/>
              </a:spcBef>
              <a:spcAft>
                <a:spcPts val="0"/>
              </a:spcAft>
              <a:buNone/>
            </a:pPr>
            <a:r>
              <a:rPr lang="en"/>
              <a:t> </a:t>
            </a:r>
            <a:endParaRPr/>
          </a:p>
        </p:txBody>
      </p:sp>
      <p:pic>
        <p:nvPicPr>
          <p:cNvPr id="157" name="Google Shape;157;p28"/>
          <p:cNvPicPr preferRelativeResize="0"/>
          <p:nvPr/>
        </p:nvPicPr>
        <p:blipFill>
          <a:blip r:embed="rId3">
            <a:alphaModFix/>
          </a:blip>
          <a:stretch>
            <a:fillRect/>
          </a:stretch>
        </p:blipFill>
        <p:spPr>
          <a:xfrm>
            <a:off x="1618163" y="934325"/>
            <a:ext cx="5907673" cy="4119049"/>
          </a:xfrm>
          <a:prstGeom prst="rect">
            <a:avLst/>
          </a:prstGeom>
          <a:noFill/>
          <a:ln>
            <a:noFill/>
          </a:ln>
        </p:spPr>
      </p:pic>
      <p:sp>
        <p:nvSpPr>
          <p:cNvPr id="2" name="Slide Number Placeholder 1">
            <a:extLst>
              <a:ext uri="{FF2B5EF4-FFF2-40B4-BE49-F238E27FC236}">
                <a16:creationId xmlns:a16="http://schemas.microsoft.com/office/drawing/2014/main" id="{8BB3C54D-E5B9-B549-BD7F-C21255FADF3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Cost-Benefit Analysis: West Nile Deaths</a:t>
            </a:r>
            <a:endParaRPr dirty="0"/>
          </a:p>
        </p:txBody>
      </p:sp>
      <p:sp>
        <p:nvSpPr>
          <p:cNvPr id="115" name="Google Shape;115;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endParaRPr dirty="0"/>
          </a:p>
        </p:txBody>
      </p:sp>
      <p:graphicFrame>
        <p:nvGraphicFramePr>
          <p:cNvPr id="2" name="Table 1">
            <a:extLst>
              <a:ext uri="{FF2B5EF4-FFF2-40B4-BE49-F238E27FC236}">
                <a16:creationId xmlns:a16="http://schemas.microsoft.com/office/drawing/2014/main" id="{9C60C6AD-9A13-3E45-BC97-CDC5E036450B}"/>
              </a:ext>
            </a:extLst>
          </p:cNvPr>
          <p:cNvGraphicFramePr>
            <a:graphicFrameLocks noGrp="1"/>
          </p:cNvGraphicFramePr>
          <p:nvPr>
            <p:extLst>
              <p:ext uri="{D42A27DB-BD31-4B8C-83A1-F6EECF244321}">
                <p14:modId xmlns:p14="http://schemas.microsoft.com/office/powerpoint/2010/main" val="1605159043"/>
              </p:ext>
            </p:extLst>
          </p:nvPr>
        </p:nvGraphicFramePr>
        <p:xfrm>
          <a:off x="2539999" y="1093241"/>
          <a:ext cx="4064001" cy="3296920"/>
        </p:xfrm>
        <a:graphic>
          <a:graphicData uri="http://schemas.openxmlformats.org/drawingml/2006/table">
            <a:tbl>
              <a:tblPr firstRow="1" bandRow="1">
                <a:tableStyleId>{69012ECD-51FC-41F1-AA8D-1B2483CD663E}</a:tableStyleId>
              </a:tblPr>
              <a:tblGrid>
                <a:gridCol w="1354667">
                  <a:extLst>
                    <a:ext uri="{9D8B030D-6E8A-4147-A177-3AD203B41FA5}">
                      <a16:colId xmlns:a16="http://schemas.microsoft.com/office/drawing/2014/main" val="2592688978"/>
                    </a:ext>
                  </a:extLst>
                </a:gridCol>
                <a:gridCol w="1354667">
                  <a:extLst>
                    <a:ext uri="{9D8B030D-6E8A-4147-A177-3AD203B41FA5}">
                      <a16:colId xmlns:a16="http://schemas.microsoft.com/office/drawing/2014/main" val="2215801153"/>
                    </a:ext>
                  </a:extLst>
                </a:gridCol>
                <a:gridCol w="1354667">
                  <a:extLst>
                    <a:ext uri="{9D8B030D-6E8A-4147-A177-3AD203B41FA5}">
                      <a16:colId xmlns:a16="http://schemas.microsoft.com/office/drawing/2014/main" val="36084982"/>
                    </a:ext>
                  </a:extLst>
                </a:gridCol>
              </a:tblGrid>
              <a:tr h="370840">
                <a:tc>
                  <a:txBody>
                    <a:bodyPr/>
                    <a:lstStyle/>
                    <a:p>
                      <a:pPr algn="ctr" fontAlgn="b"/>
                      <a:r>
                        <a:rPr lang="en-US" sz="1600" u="none" strike="noStrike" dirty="0">
                          <a:effectLst/>
                        </a:rPr>
                        <a:t>Year</a:t>
                      </a:r>
                      <a:endParaRPr lang="en-US" sz="16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600" u="none" strike="noStrike" dirty="0">
                          <a:effectLst/>
                        </a:rPr>
                        <a:t>Total Cases</a:t>
                      </a:r>
                      <a:r>
                        <a:rPr lang="en-US" sz="1600" b="0" i="0" u="none" strike="noStrike" dirty="0">
                          <a:solidFill>
                            <a:srgbClr val="000000"/>
                          </a:solidFill>
                          <a:effectLst/>
                          <a:latin typeface="Calibri" panose="020F0502020204030204" pitchFamily="34" charset="0"/>
                        </a:rPr>
                        <a:t> </a:t>
                      </a:r>
                    </a:p>
                  </a:txBody>
                  <a:tcPr marL="9525" marR="9525" marT="9525" marB="0" anchor="b"/>
                </a:tc>
                <a:tc>
                  <a:txBody>
                    <a:bodyPr/>
                    <a:lstStyle/>
                    <a:p>
                      <a:pPr algn="ctr" fontAlgn="b"/>
                      <a:r>
                        <a:rPr lang="en-US" sz="1600" u="none" strike="noStrike" dirty="0">
                          <a:effectLst/>
                        </a:rPr>
                        <a:t>Deaths</a:t>
                      </a:r>
                      <a:endParaRPr lang="en-US" sz="16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57845393"/>
                  </a:ext>
                </a:extLst>
              </a:tr>
              <a:tr h="365760">
                <a:tc>
                  <a:txBody>
                    <a:bodyPr/>
                    <a:lstStyle/>
                    <a:p>
                      <a:pPr algn="ctr" fontAlgn="b"/>
                      <a:r>
                        <a:rPr lang="en-US" sz="1800" b="0" i="0" u="none" strike="noStrike" dirty="0">
                          <a:solidFill>
                            <a:srgbClr val="000000"/>
                          </a:solidFill>
                          <a:effectLst/>
                          <a:latin typeface="Calibri" panose="020F0502020204030204" pitchFamily="34" charset="0"/>
                        </a:rPr>
                        <a:t>2007</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101</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4</a:t>
                      </a:r>
                    </a:p>
                  </a:txBody>
                  <a:tcPr marL="9525" marR="9525" marT="9525" marB="0" anchor="b"/>
                </a:tc>
                <a:extLst>
                  <a:ext uri="{0D108BD9-81ED-4DB2-BD59-A6C34878D82A}">
                    <a16:rowId xmlns:a16="http://schemas.microsoft.com/office/drawing/2014/main" val="2683221236"/>
                  </a:ext>
                </a:extLst>
              </a:tr>
              <a:tr h="365760">
                <a:tc>
                  <a:txBody>
                    <a:bodyPr/>
                    <a:lstStyle/>
                    <a:p>
                      <a:pPr algn="ctr" fontAlgn="b"/>
                      <a:r>
                        <a:rPr lang="en-US" sz="1800" b="0" i="0" u="none" strike="noStrike">
                          <a:solidFill>
                            <a:srgbClr val="000000"/>
                          </a:solidFill>
                          <a:effectLst/>
                          <a:latin typeface="Calibri" panose="020F0502020204030204" pitchFamily="34" charset="0"/>
                        </a:rPr>
                        <a:t>2008</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20</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1</a:t>
                      </a:r>
                    </a:p>
                  </a:txBody>
                  <a:tcPr marL="9525" marR="9525" marT="9525" marB="0" anchor="b"/>
                </a:tc>
                <a:extLst>
                  <a:ext uri="{0D108BD9-81ED-4DB2-BD59-A6C34878D82A}">
                    <a16:rowId xmlns:a16="http://schemas.microsoft.com/office/drawing/2014/main" val="566555528"/>
                  </a:ext>
                </a:extLst>
              </a:tr>
              <a:tr h="365760">
                <a:tc>
                  <a:txBody>
                    <a:bodyPr/>
                    <a:lstStyle/>
                    <a:p>
                      <a:pPr algn="ctr" fontAlgn="b"/>
                      <a:r>
                        <a:rPr lang="en-US" sz="1800" b="0" i="0" u="none" strike="noStrike" dirty="0">
                          <a:solidFill>
                            <a:srgbClr val="000000"/>
                          </a:solidFill>
                          <a:effectLst/>
                          <a:latin typeface="Calibri" panose="020F0502020204030204" pitchFamily="34" charset="0"/>
                        </a:rPr>
                        <a:t>2009</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5</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0</a:t>
                      </a:r>
                    </a:p>
                  </a:txBody>
                  <a:tcPr marL="9525" marR="9525" marT="9525" marB="0" anchor="b"/>
                </a:tc>
                <a:extLst>
                  <a:ext uri="{0D108BD9-81ED-4DB2-BD59-A6C34878D82A}">
                    <a16:rowId xmlns:a16="http://schemas.microsoft.com/office/drawing/2014/main" val="3076742049"/>
                  </a:ext>
                </a:extLst>
              </a:tr>
              <a:tr h="365760">
                <a:tc>
                  <a:txBody>
                    <a:bodyPr/>
                    <a:lstStyle/>
                    <a:p>
                      <a:pPr algn="ctr" fontAlgn="b"/>
                      <a:r>
                        <a:rPr lang="en-US" sz="1800" b="0" i="0" u="none" strike="noStrike">
                          <a:solidFill>
                            <a:srgbClr val="000000"/>
                          </a:solidFill>
                          <a:effectLst/>
                          <a:latin typeface="Calibri" panose="020F0502020204030204" pitchFamily="34" charset="0"/>
                        </a:rPr>
                        <a:t>2010</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61</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4</a:t>
                      </a:r>
                    </a:p>
                  </a:txBody>
                  <a:tcPr marL="9525" marR="9525" marT="9525" marB="0" anchor="b"/>
                </a:tc>
                <a:extLst>
                  <a:ext uri="{0D108BD9-81ED-4DB2-BD59-A6C34878D82A}">
                    <a16:rowId xmlns:a16="http://schemas.microsoft.com/office/drawing/2014/main" val="4001270267"/>
                  </a:ext>
                </a:extLst>
              </a:tr>
              <a:tr h="365760">
                <a:tc>
                  <a:txBody>
                    <a:bodyPr/>
                    <a:lstStyle/>
                    <a:p>
                      <a:pPr algn="ctr" fontAlgn="b"/>
                      <a:r>
                        <a:rPr lang="en-US" sz="1800" b="0" i="0" u="none" strike="noStrike" dirty="0">
                          <a:solidFill>
                            <a:srgbClr val="000000"/>
                          </a:solidFill>
                          <a:effectLst/>
                          <a:latin typeface="Calibri" panose="020F0502020204030204" pitchFamily="34" charset="0"/>
                        </a:rPr>
                        <a:t>2011</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34</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3</a:t>
                      </a:r>
                    </a:p>
                  </a:txBody>
                  <a:tcPr marL="9525" marR="9525" marT="9525" marB="0" anchor="b"/>
                </a:tc>
                <a:extLst>
                  <a:ext uri="{0D108BD9-81ED-4DB2-BD59-A6C34878D82A}">
                    <a16:rowId xmlns:a16="http://schemas.microsoft.com/office/drawing/2014/main" val="1300546225"/>
                  </a:ext>
                </a:extLst>
              </a:tr>
              <a:tr h="365760">
                <a:tc>
                  <a:txBody>
                    <a:bodyPr/>
                    <a:lstStyle/>
                    <a:p>
                      <a:pPr algn="ctr" fontAlgn="b"/>
                      <a:r>
                        <a:rPr lang="en-US" sz="1800" b="0" i="0" u="none" strike="noStrike" dirty="0">
                          <a:solidFill>
                            <a:srgbClr val="000000"/>
                          </a:solidFill>
                          <a:effectLst/>
                          <a:latin typeface="Calibri" panose="020F0502020204030204" pitchFamily="34" charset="0"/>
                        </a:rPr>
                        <a:t>2012</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290</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12</a:t>
                      </a:r>
                    </a:p>
                  </a:txBody>
                  <a:tcPr marL="9525" marR="9525" marT="9525" marB="0" anchor="b"/>
                </a:tc>
                <a:extLst>
                  <a:ext uri="{0D108BD9-81ED-4DB2-BD59-A6C34878D82A}">
                    <a16:rowId xmlns:a16="http://schemas.microsoft.com/office/drawing/2014/main" val="28112181"/>
                  </a:ext>
                </a:extLst>
              </a:tr>
              <a:tr h="365760">
                <a:tc>
                  <a:txBody>
                    <a:bodyPr/>
                    <a:lstStyle/>
                    <a:p>
                      <a:pPr algn="ctr" fontAlgn="b"/>
                      <a:r>
                        <a:rPr lang="en-US" sz="1800" b="0" i="0" u="none" strike="noStrike">
                          <a:solidFill>
                            <a:srgbClr val="000000"/>
                          </a:solidFill>
                          <a:effectLst/>
                          <a:latin typeface="Calibri" panose="020F0502020204030204" pitchFamily="34" charset="0"/>
                        </a:rPr>
                        <a:t>2013</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117</a:t>
                      </a:r>
                    </a:p>
                  </a:txBody>
                  <a:tcPr marL="9525" marR="9525" marT="9525" marB="0" anchor="b"/>
                </a:tc>
                <a:tc>
                  <a:txBody>
                    <a:bodyPr/>
                    <a:lstStyle/>
                    <a:p>
                      <a:pPr algn="ctr" fontAlgn="b"/>
                      <a:r>
                        <a:rPr lang="en-US" sz="1800" b="0" i="0" u="none" strike="noStrike">
                          <a:solidFill>
                            <a:srgbClr val="000000"/>
                          </a:solidFill>
                          <a:effectLst/>
                          <a:latin typeface="Calibri" panose="020F0502020204030204" pitchFamily="34" charset="0"/>
                        </a:rPr>
                        <a:t>12</a:t>
                      </a:r>
                    </a:p>
                  </a:txBody>
                  <a:tcPr marL="9525" marR="9525" marT="9525" marB="0" anchor="b"/>
                </a:tc>
                <a:extLst>
                  <a:ext uri="{0D108BD9-81ED-4DB2-BD59-A6C34878D82A}">
                    <a16:rowId xmlns:a16="http://schemas.microsoft.com/office/drawing/2014/main" val="1965258497"/>
                  </a:ext>
                </a:extLst>
              </a:tr>
              <a:tr h="365760">
                <a:tc>
                  <a:txBody>
                    <a:bodyPr/>
                    <a:lstStyle/>
                    <a:p>
                      <a:pPr algn="ctr" fontAlgn="b"/>
                      <a:r>
                        <a:rPr lang="en-US" sz="1800" b="0" i="0" u="none" strike="noStrike" dirty="0">
                          <a:solidFill>
                            <a:srgbClr val="000000"/>
                          </a:solidFill>
                          <a:effectLst/>
                          <a:latin typeface="Calibri" panose="020F0502020204030204" pitchFamily="34" charset="0"/>
                        </a:rPr>
                        <a:t>2014</a:t>
                      </a:r>
                    </a:p>
                  </a:txBody>
                  <a:tcPr marL="9525" marR="9525" marT="9525" marB="0" anchor="b"/>
                </a:tc>
                <a:tc>
                  <a:txBody>
                    <a:bodyPr/>
                    <a:lstStyle/>
                    <a:p>
                      <a:pPr algn="ctr" fontAlgn="b"/>
                      <a:r>
                        <a:rPr lang="en-US" sz="1800" b="0" i="0" u="none" strike="noStrike" dirty="0">
                          <a:solidFill>
                            <a:srgbClr val="000000"/>
                          </a:solidFill>
                          <a:effectLst/>
                          <a:latin typeface="Calibri" panose="020F0502020204030204" pitchFamily="34" charset="0"/>
                        </a:rPr>
                        <a:t>44</a:t>
                      </a:r>
                    </a:p>
                  </a:txBody>
                  <a:tcPr marL="9525" marR="9525" marT="9525" marB="0" anchor="b"/>
                </a:tc>
                <a:tc>
                  <a:txBody>
                    <a:bodyPr/>
                    <a:lstStyle/>
                    <a:p>
                      <a:pPr algn="ctr" fontAlgn="b"/>
                      <a:r>
                        <a:rPr lang="en-US" sz="1800" b="0" i="0" u="none" strike="noStrike" dirty="0">
                          <a:solidFill>
                            <a:srgbClr val="000000"/>
                          </a:solidFill>
                          <a:effectLst/>
                          <a:latin typeface="Calibri" panose="020F0502020204030204" pitchFamily="34" charset="0"/>
                        </a:rPr>
                        <a:t>3</a:t>
                      </a:r>
                    </a:p>
                  </a:txBody>
                  <a:tcPr marL="9525" marR="9525" marT="9525" marB="0" anchor="b"/>
                </a:tc>
                <a:extLst>
                  <a:ext uri="{0D108BD9-81ED-4DB2-BD59-A6C34878D82A}">
                    <a16:rowId xmlns:a16="http://schemas.microsoft.com/office/drawing/2014/main" val="1319292474"/>
                  </a:ext>
                </a:extLst>
              </a:tr>
            </a:tbl>
          </a:graphicData>
        </a:graphic>
      </p:graphicFrame>
      <p:sp>
        <p:nvSpPr>
          <p:cNvPr id="3" name="Slide Number Placeholder 2">
            <a:extLst>
              <a:ext uri="{FF2B5EF4-FFF2-40B4-BE49-F238E27FC236}">
                <a16:creationId xmlns:a16="http://schemas.microsoft.com/office/drawing/2014/main" id="{4A325356-65B5-864B-92CA-D2CFE06D952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Cost-Benefit Analysis: West Nile Deaths</a:t>
            </a:r>
            <a:endParaRPr dirty="0"/>
          </a:p>
        </p:txBody>
      </p:sp>
      <p:sp>
        <p:nvSpPr>
          <p:cNvPr id="115" name="Google Shape;115;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endParaRPr dirty="0"/>
          </a:p>
        </p:txBody>
      </p:sp>
      <p:graphicFrame>
        <p:nvGraphicFramePr>
          <p:cNvPr id="2" name="Table 1">
            <a:extLst>
              <a:ext uri="{FF2B5EF4-FFF2-40B4-BE49-F238E27FC236}">
                <a16:creationId xmlns:a16="http://schemas.microsoft.com/office/drawing/2014/main" id="{9C60C6AD-9A13-3E45-BC97-CDC5E036450B}"/>
              </a:ext>
            </a:extLst>
          </p:cNvPr>
          <p:cNvGraphicFramePr>
            <a:graphicFrameLocks noGrp="1"/>
          </p:cNvGraphicFramePr>
          <p:nvPr/>
        </p:nvGraphicFramePr>
        <p:xfrm>
          <a:off x="2539999" y="1093241"/>
          <a:ext cx="4064001" cy="3662680"/>
        </p:xfrm>
        <a:graphic>
          <a:graphicData uri="http://schemas.openxmlformats.org/drawingml/2006/table">
            <a:tbl>
              <a:tblPr firstRow="1" bandRow="1">
                <a:tableStyleId>{69012ECD-51FC-41F1-AA8D-1B2483CD663E}</a:tableStyleId>
              </a:tblPr>
              <a:tblGrid>
                <a:gridCol w="1354667">
                  <a:extLst>
                    <a:ext uri="{9D8B030D-6E8A-4147-A177-3AD203B41FA5}">
                      <a16:colId xmlns:a16="http://schemas.microsoft.com/office/drawing/2014/main" val="2592688978"/>
                    </a:ext>
                  </a:extLst>
                </a:gridCol>
                <a:gridCol w="1354667">
                  <a:extLst>
                    <a:ext uri="{9D8B030D-6E8A-4147-A177-3AD203B41FA5}">
                      <a16:colId xmlns:a16="http://schemas.microsoft.com/office/drawing/2014/main" val="2215801153"/>
                    </a:ext>
                  </a:extLst>
                </a:gridCol>
                <a:gridCol w="1354667">
                  <a:extLst>
                    <a:ext uri="{9D8B030D-6E8A-4147-A177-3AD203B41FA5}">
                      <a16:colId xmlns:a16="http://schemas.microsoft.com/office/drawing/2014/main" val="36084982"/>
                    </a:ext>
                  </a:extLst>
                </a:gridCol>
              </a:tblGrid>
              <a:tr h="370840">
                <a:tc>
                  <a:txBody>
                    <a:bodyPr/>
                    <a:lstStyle/>
                    <a:p>
                      <a:pPr algn="ctr" fontAlgn="b"/>
                      <a:r>
                        <a:rPr lang="en-US" sz="1200" u="none" strike="noStrike" dirty="0">
                          <a:effectLst/>
                        </a:rPr>
                        <a:t>Year</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dirty="0">
                          <a:effectLst/>
                        </a:rPr>
                        <a:t>Total Cases</a:t>
                      </a:r>
                      <a:r>
                        <a:rPr lang="en-US" sz="1200" b="0" i="0" u="none" strike="noStrike" dirty="0">
                          <a:solidFill>
                            <a:srgbClr val="000000"/>
                          </a:solidFill>
                          <a:effectLst/>
                          <a:latin typeface="Calibri" panose="020F0502020204030204" pitchFamily="34" charset="0"/>
                        </a:rPr>
                        <a:t> </a:t>
                      </a:r>
                    </a:p>
                  </a:txBody>
                  <a:tcPr marL="9525" marR="9525" marT="9525" marB="0" anchor="b"/>
                </a:tc>
                <a:tc>
                  <a:txBody>
                    <a:bodyPr/>
                    <a:lstStyle/>
                    <a:p>
                      <a:pPr algn="ctr" fontAlgn="b"/>
                      <a:r>
                        <a:rPr lang="en-US" sz="1200" u="none" strike="noStrike" dirty="0">
                          <a:effectLst/>
                        </a:rPr>
                        <a:t>Deaths</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57845393"/>
                  </a:ext>
                </a:extLst>
              </a:tr>
              <a:tr h="274320">
                <a:tc>
                  <a:txBody>
                    <a:bodyPr/>
                    <a:lstStyle/>
                    <a:p>
                      <a:pPr algn="ctr" fontAlgn="b"/>
                      <a:r>
                        <a:rPr lang="en-US" sz="1200" b="0" i="0" u="none" strike="noStrike" dirty="0">
                          <a:solidFill>
                            <a:srgbClr val="000000"/>
                          </a:solidFill>
                          <a:effectLst/>
                          <a:latin typeface="Calibri" panose="020F0502020204030204" pitchFamily="34" charset="0"/>
                        </a:rPr>
                        <a:t>2007</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101</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4</a:t>
                      </a:r>
                    </a:p>
                  </a:txBody>
                  <a:tcPr marL="9525" marR="9525" marT="9525" marB="0" anchor="b"/>
                </a:tc>
                <a:extLst>
                  <a:ext uri="{0D108BD9-81ED-4DB2-BD59-A6C34878D82A}">
                    <a16:rowId xmlns:a16="http://schemas.microsoft.com/office/drawing/2014/main" val="2683221236"/>
                  </a:ext>
                </a:extLst>
              </a:tr>
              <a:tr h="274320">
                <a:tc>
                  <a:txBody>
                    <a:bodyPr/>
                    <a:lstStyle/>
                    <a:p>
                      <a:pPr algn="ctr" fontAlgn="b"/>
                      <a:r>
                        <a:rPr lang="en-US" sz="1200" b="0" i="0" u="none" strike="noStrike">
                          <a:solidFill>
                            <a:srgbClr val="000000"/>
                          </a:solidFill>
                          <a:effectLst/>
                          <a:latin typeface="Calibri" panose="020F0502020204030204" pitchFamily="34" charset="0"/>
                        </a:rPr>
                        <a:t>2008</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20</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1</a:t>
                      </a:r>
                    </a:p>
                  </a:txBody>
                  <a:tcPr marL="9525" marR="9525" marT="9525" marB="0" anchor="b"/>
                </a:tc>
                <a:extLst>
                  <a:ext uri="{0D108BD9-81ED-4DB2-BD59-A6C34878D82A}">
                    <a16:rowId xmlns:a16="http://schemas.microsoft.com/office/drawing/2014/main" val="566555528"/>
                  </a:ext>
                </a:extLst>
              </a:tr>
              <a:tr h="274320">
                <a:tc>
                  <a:txBody>
                    <a:bodyPr/>
                    <a:lstStyle/>
                    <a:p>
                      <a:pPr algn="ctr" fontAlgn="b"/>
                      <a:r>
                        <a:rPr lang="en-US" sz="1200" b="0" i="0" u="none" strike="noStrike" dirty="0">
                          <a:solidFill>
                            <a:srgbClr val="000000"/>
                          </a:solidFill>
                          <a:effectLst/>
                          <a:latin typeface="Calibri" panose="020F0502020204030204" pitchFamily="34" charset="0"/>
                        </a:rPr>
                        <a:t>2009</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5</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0</a:t>
                      </a:r>
                    </a:p>
                  </a:txBody>
                  <a:tcPr marL="9525" marR="9525" marT="9525" marB="0" anchor="b"/>
                </a:tc>
                <a:extLst>
                  <a:ext uri="{0D108BD9-81ED-4DB2-BD59-A6C34878D82A}">
                    <a16:rowId xmlns:a16="http://schemas.microsoft.com/office/drawing/2014/main" val="3076742049"/>
                  </a:ext>
                </a:extLst>
              </a:tr>
              <a:tr h="274320">
                <a:tc>
                  <a:txBody>
                    <a:bodyPr/>
                    <a:lstStyle/>
                    <a:p>
                      <a:pPr algn="ctr" fontAlgn="b"/>
                      <a:r>
                        <a:rPr lang="en-US" sz="1200" b="0" i="0" u="none" strike="noStrike">
                          <a:solidFill>
                            <a:srgbClr val="000000"/>
                          </a:solidFill>
                          <a:effectLst/>
                          <a:latin typeface="Calibri" panose="020F0502020204030204" pitchFamily="34" charset="0"/>
                        </a:rPr>
                        <a:t>2010</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61</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4</a:t>
                      </a:r>
                    </a:p>
                  </a:txBody>
                  <a:tcPr marL="9525" marR="9525" marT="9525" marB="0" anchor="b"/>
                </a:tc>
                <a:extLst>
                  <a:ext uri="{0D108BD9-81ED-4DB2-BD59-A6C34878D82A}">
                    <a16:rowId xmlns:a16="http://schemas.microsoft.com/office/drawing/2014/main" val="4001270267"/>
                  </a:ext>
                </a:extLst>
              </a:tr>
              <a:tr h="274320">
                <a:tc>
                  <a:txBody>
                    <a:bodyPr/>
                    <a:lstStyle/>
                    <a:p>
                      <a:pPr algn="ctr" fontAlgn="b"/>
                      <a:r>
                        <a:rPr lang="en-US" sz="1200" b="0" i="0" u="none" strike="noStrike" dirty="0">
                          <a:solidFill>
                            <a:srgbClr val="000000"/>
                          </a:solidFill>
                          <a:effectLst/>
                          <a:latin typeface="Calibri" panose="020F0502020204030204" pitchFamily="34" charset="0"/>
                        </a:rPr>
                        <a:t>2011</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34</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3</a:t>
                      </a:r>
                    </a:p>
                  </a:txBody>
                  <a:tcPr marL="9525" marR="9525" marT="9525" marB="0" anchor="b"/>
                </a:tc>
                <a:extLst>
                  <a:ext uri="{0D108BD9-81ED-4DB2-BD59-A6C34878D82A}">
                    <a16:rowId xmlns:a16="http://schemas.microsoft.com/office/drawing/2014/main" val="1300546225"/>
                  </a:ext>
                </a:extLst>
              </a:tr>
              <a:tr h="274320">
                <a:tc>
                  <a:txBody>
                    <a:bodyPr/>
                    <a:lstStyle/>
                    <a:p>
                      <a:pPr algn="ctr" fontAlgn="b"/>
                      <a:r>
                        <a:rPr lang="en-US" sz="1200" b="0" i="0" u="none" strike="noStrike" dirty="0">
                          <a:solidFill>
                            <a:srgbClr val="000000"/>
                          </a:solidFill>
                          <a:effectLst/>
                          <a:latin typeface="Calibri" panose="020F0502020204030204" pitchFamily="34" charset="0"/>
                        </a:rPr>
                        <a:t>2012</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290</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12</a:t>
                      </a:r>
                    </a:p>
                  </a:txBody>
                  <a:tcPr marL="9525" marR="9525" marT="9525" marB="0" anchor="b"/>
                </a:tc>
                <a:extLst>
                  <a:ext uri="{0D108BD9-81ED-4DB2-BD59-A6C34878D82A}">
                    <a16:rowId xmlns:a16="http://schemas.microsoft.com/office/drawing/2014/main" val="28112181"/>
                  </a:ext>
                </a:extLst>
              </a:tr>
              <a:tr h="274320">
                <a:tc>
                  <a:txBody>
                    <a:bodyPr/>
                    <a:lstStyle/>
                    <a:p>
                      <a:pPr algn="ctr" fontAlgn="b"/>
                      <a:r>
                        <a:rPr lang="en-US" sz="1200" b="0" i="0" u="none" strike="noStrike">
                          <a:solidFill>
                            <a:srgbClr val="000000"/>
                          </a:solidFill>
                          <a:effectLst/>
                          <a:latin typeface="Calibri" panose="020F0502020204030204" pitchFamily="34" charset="0"/>
                        </a:rPr>
                        <a:t>2013</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117</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12</a:t>
                      </a:r>
                    </a:p>
                  </a:txBody>
                  <a:tcPr marL="9525" marR="9525" marT="9525" marB="0" anchor="b"/>
                </a:tc>
                <a:extLst>
                  <a:ext uri="{0D108BD9-81ED-4DB2-BD59-A6C34878D82A}">
                    <a16:rowId xmlns:a16="http://schemas.microsoft.com/office/drawing/2014/main" val="1965258497"/>
                  </a:ext>
                </a:extLst>
              </a:tr>
              <a:tr h="274320">
                <a:tc>
                  <a:txBody>
                    <a:bodyPr/>
                    <a:lstStyle/>
                    <a:p>
                      <a:pPr algn="ctr" fontAlgn="b"/>
                      <a:r>
                        <a:rPr lang="en-US" sz="1200" b="0" i="0" u="none" strike="noStrike" dirty="0">
                          <a:solidFill>
                            <a:srgbClr val="000000"/>
                          </a:solidFill>
                          <a:effectLst/>
                          <a:latin typeface="Calibri" panose="020F0502020204030204" pitchFamily="34" charset="0"/>
                        </a:rPr>
                        <a:t>2014</a:t>
                      </a: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44</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3</a:t>
                      </a:r>
                    </a:p>
                  </a:txBody>
                  <a:tcPr marL="9525" marR="9525" marT="9525" marB="0" anchor="b"/>
                </a:tc>
                <a:extLst>
                  <a:ext uri="{0D108BD9-81ED-4DB2-BD59-A6C34878D82A}">
                    <a16:rowId xmlns:a16="http://schemas.microsoft.com/office/drawing/2014/main" val="1319292474"/>
                  </a:ext>
                </a:extLst>
              </a:tr>
              <a:tr h="274320">
                <a:tc>
                  <a:txBody>
                    <a:bodyPr/>
                    <a:lstStyle/>
                    <a:p>
                      <a:pPr algn="ctr" fontAlgn="b"/>
                      <a:r>
                        <a:rPr lang="en-US" sz="1200" b="0" i="0" u="none" strike="noStrike">
                          <a:solidFill>
                            <a:srgbClr val="000000"/>
                          </a:solidFill>
                          <a:effectLst/>
                          <a:latin typeface="Calibri" panose="020F0502020204030204" pitchFamily="34" charset="0"/>
                        </a:rPr>
                        <a:t>2015</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77</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9</a:t>
                      </a:r>
                    </a:p>
                  </a:txBody>
                  <a:tcPr marL="9525" marR="9525" marT="9525" marB="0" anchor="b"/>
                </a:tc>
                <a:extLst>
                  <a:ext uri="{0D108BD9-81ED-4DB2-BD59-A6C34878D82A}">
                    <a16:rowId xmlns:a16="http://schemas.microsoft.com/office/drawing/2014/main" val="622268940"/>
                  </a:ext>
                </a:extLst>
              </a:tr>
              <a:tr h="274320">
                <a:tc>
                  <a:txBody>
                    <a:bodyPr/>
                    <a:lstStyle/>
                    <a:p>
                      <a:pPr algn="ctr" fontAlgn="b"/>
                      <a:r>
                        <a:rPr lang="en-US" sz="1200" b="0" i="0" u="none" strike="noStrike">
                          <a:solidFill>
                            <a:srgbClr val="000000"/>
                          </a:solidFill>
                          <a:effectLst/>
                          <a:latin typeface="Calibri" panose="020F0502020204030204" pitchFamily="34" charset="0"/>
                        </a:rPr>
                        <a:t>2016</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154</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8</a:t>
                      </a:r>
                    </a:p>
                  </a:txBody>
                  <a:tcPr marL="9525" marR="9525" marT="9525" marB="0" anchor="b"/>
                </a:tc>
                <a:extLst>
                  <a:ext uri="{0D108BD9-81ED-4DB2-BD59-A6C34878D82A}">
                    <a16:rowId xmlns:a16="http://schemas.microsoft.com/office/drawing/2014/main" val="577237941"/>
                  </a:ext>
                </a:extLst>
              </a:tr>
              <a:tr h="274320">
                <a:tc>
                  <a:txBody>
                    <a:bodyPr/>
                    <a:lstStyle/>
                    <a:p>
                      <a:pPr algn="ctr" fontAlgn="b"/>
                      <a:r>
                        <a:rPr lang="en-US" sz="1200" b="0" i="0" u="none" strike="noStrike">
                          <a:solidFill>
                            <a:srgbClr val="000000"/>
                          </a:solidFill>
                          <a:effectLst/>
                          <a:latin typeface="Calibri" panose="020F0502020204030204" pitchFamily="34" charset="0"/>
                        </a:rPr>
                        <a:t>2017</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90</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8</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82086354"/>
                  </a:ext>
                </a:extLst>
              </a:tr>
              <a:tr h="274320">
                <a:tc>
                  <a:txBody>
                    <a:bodyPr/>
                    <a:lstStyle/>
                    <a:p>
                      <a:pPr algn="ctr" fontAlgn="b"/>
                      <a:r>
                        <a:rPr lang="en-US" sz="1200" b="0" i="0" u="none" strike="noStrike">
                          <a:solidFill>
                            <a:srgbClr val="000000"/>
                          </a:solidFill>
                          <a:effectLst/>
                          <a:latin typeface="Calibri" panose="020F0502020204030204" pitchFamily="34" charset="0"/>
                        </a:rPr>
                        <a:t>2018</a:t>
                      </a:r>
                    </a:p>
                  </a:txBody>
                  <a:tcPr marL="9525" marR="9525" marT="9525" marB="0" anchor="b"/>
                </a:tc>
                <a:tc>
                  <a:txBody>
                    <a:bodyPr/>
                    <a:lstStyle/>
                    <a:p>
                      <a:pPr algn="ctr" fontAlgn="b"/>
                      <a:r>
                        <a:rPr lang="en-US" sz="1200" b="0" i="0" u="none" strike="noStrike">
                          <a:solidFill>
                            <a:srgbClr val="000000"/>
                          </a:solidFill>
                          <a:effectLst/>
                          <a:latin typeface="Calibri" panose="020F0502020204030204" pitchFamily="34" charset="0"/>
                        </a:rPr>
                        <a:t>47</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0" i="0" u="none" strike="noStrike" dirty="0">
                          <a:solidFill>
                            <a:srgbClr val="000000"/>
                          </a:solidFill>
                          <a:effectLst/>
                          <a:latin typeface="Calibri" panose="020F0502020204030204" pitchFamily="34" charset="0"/>
                        </a:rPr>
                        <a:t>1</a:t>
                      </a:r>
                    </a:p>
                  </a:txBody>
                  <a:tcPr marL="9525" marR="9525" marT="9525" marB="0" anchor="b"/>
                </a:tc>
                <a:extLst>
                  <a:ext uri="{0D108BD9-81ED-4DB2-BD59-A6C34878D82A}">
                    <a16:rowId xmlns:a16="http://schemas.microsoft.com/office/drawing/2014/main" val="1296810236"/>
                  </a:ext>
                </a:extLst>
              </a:tr>
            </a:tbl>
          </a:graphicData>
        </a:graphic>
      </p:graphicFrame>
      <p:sp>
        <p:nvSpPr>
          <p:cNvPr id="3" name="Slide Number Placeholder 2">
            <a:extLst>
              <a:ext uri="{FF2B5EF4-FFF2-40B4-BE49-F238E27FC236}">
                <a16:creationId xmlns:a16="http://schemas.microsoft.com/office/drawing/2014/main" id="{672B9FD1-0D7A-A84E-B2F3-770AD1AD616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spTree>
    <p:extLst>
      <p:ext uri="{BB962C8B-B14F-4D97-AF65-F5344CB8AC3E}">
        <p14:creationId xmlns:p14="http://schemas.microsoft.com/office/powerpoint/2010/main" val="2975805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Goal</a:t>
            </a:r>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dirty="0"/>
              <a:t>Where is West Nile Virus found?</a:t>
            </a:r>
            <a:endParaRPr dirty="0"/>
          </a:p>
          <a:p>
            <a:pPr marL="457200" lvl="0" indent="-381000" algn="l" rtl="0">
              <a:spcBef>
                <a:spcPts val="0"/>
              </a:spcBef>
              <a:spcAft>
                <a:spcPts val="0"/>
              </a:spcAft>
              <a:buSzPts val="2400"/>
              <a:buChar char="●"/>
            </a:pPr>
            <a:r>
              <a:rPr lang="en" dirty="0"/>
              <a:t>Where are mosquitoes most frequent?</a:t>
            </a:r>
            <a:endParaRPr dirty="0"/>
          </a:p>
          <a:p>
            <a:pPr marL="457200" lvl="0" indent="-381000" algn="l" rtl="0">
              <a:spcBef>
                <a:spcPts val="0"/>
              </a:spcBef>
              <a:spcAft>
                <a:spcPts val="0"/>
              </a:spcAft>
              <a:buSzPts val="2400"/>
              <a:buChar char="●"/>
            </a:pPr>
            <a:r>
              <a:rPr lang="en" dirty="0"/>
              <a:t>Can we predict where West Nile Virus will occur?</a:t>
            </a:r>
            <a:endParaRPr dirty="0"/>
          </a:p>
          <a:p>
            <a:pPr marL="457200" lvl="0" indent="-381000" algn="l" rtl="0">
              <a:spcBef>
                <a:spcPts val="0"/>
              </a:spcBef>
              <a:spcAft>
                <a:spcPts val="0"/>
              </a:spcAft>
              <a:buSzPts val="2400"/>
              <a:buChar char="●"/>
            </a:pPr>
            <a:r>
              <a:rPr lang="en" dirty="0"/>
              <a:t>How has pesticide spraying effected mosquito populations?</a:t>
            </a:r>
            <a:endParaRPr dirty="0"/>
          </a:p>
          <a:p>
            <a:pPr marL="457200" lvl="0" indent="-381000" algn="l" rtl="0">
              <a:spcBef>
                <a:spcPts val="0"/>
              </a:spcBef>
              <a:spcAft>
                <a:spcPts val="0"/>
              </a:spcAft>
              <a:buSzPts val="2400"/>
              <a:buChar char="●"/>
            </a:pPr>
            <a:r>
              <a:rPr lang="en" dirty="0"/>
              <a:t>How has pesticide spraying affected West Nile Virus?</a:t>
            </a:r>
            <a:endParaRPr dirty="0"/>
          </a:p>
          <a:p>
            <a:pPr marL="457200" lvl="0" indent="-381000" algn="l" rtl="0">
              <a:spcBef>
                <a:spcPts val="0"/>
              </a:spcBef>
              <a:spcAft>
                <a:spcPts val="0"/>
              </a:spcAft>
              <a:buSzPts val="2400"/>
              <a:buChar char="●"/>
            </a:pPr>
            <a:r>
              <a:rPr lang="en" dirty="0"/>
              <a:t>How could we improve our prevention of West Nile Virus?</a:t>
            </a:r>
            <a:endParaRPr dirty="0"/>
          </a:p>
        </p:txBody>
      </p:sp>
      <p:sp>
        <p:nvSpPr>
          <p:cNvPr id="2" name="Slide Number Placeholder 1">
            <a:extLst>
              <a:ext uri="{FF2B5EF4-FFF2-40B4-BE49-F238E27FC236}">
                <a16:creationId xmlns:a16="http://schemas.microsoft.com/office/drawing/2014/main" id="{DA72D1B2-8F80-0445-99B7-33F3E6B2AD1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Gathering &amp; Cleaning Data</a:t>
            </a:r>
            <a:endParaRPr dirty="0"/>
          </a:p>
        </p:txBody>
      </p:sp>
      <p:sp>
        <p:nvSpPr>
          <p:cNvPr id="77" name="Google Shape;77;p16"/>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AutoNum type="arabicPeriod"/>
            </a:pPr>
            <a:r>
              <a:rPr lang="en" sz="3200" dirty="0"/>
              <a:t>Mosquito Trap Data</a:t>
            </a:r>
            <a:endParaRPr sz="3200" dirty="0"/>
          </a:p>
          <a:p>
            <a:pPr marL="457200" lvl="0" indent="-355600" algn="l" rtl="0">
              <a:spcBef>
                <a:spcPts val="0"/>
              </a:spcBef>
              <a:spcAft>
                <a:spcPts val="0"/>
              </a:spcAft>
              <a:buSzPts val="2000"/>
              <a:buAutoNum type="arabicPeriod"/>
            </a:pPr>
            <a:r>
              <a:rPr lang="en" sz="3200" dirty="0"/>
              <a:t>NOAA Weather Data</a:t>
            </a:r>
            <a:endParaRPr sz="3200" dirty="0"/>
          </a:p>
          <a:p>
            <a:pPr marL="457200" lvl="0" indent="-355600" algn="l" rtl="0">
              <a:spcBef>
                <a:spcPts val="0"/>
              </a:spcBef>
              <a:spcAft>
                <a:spcPts val="0"/>
              </a:spcAft>
              <a:buSzPts val="2000"/>
              <a:buAutoNum type="arabicPeriod"/>
            </a:pPr>
            <a:r>
              <a:rPr lang="en" sz="3200" dirty="0"/>
              <a:t>Spray Records Data</a:t>
            </a:r>
            <a:endParaRPr sz="3200" dirty="0"/>
          </a:p>
        </p:txBody>
      </p:sp>
      <p:sp>
        <p:nvSpPr>
          <p:cNvPr id="2" name="Slide Number Placeholder 1">
            <a:extLst>
              <a:ext uri="{FF2B5EF4-FFF2-40B4-BE49-F238E27FC236}">
                <a16:creationId xmlns:a16="http://schemas.microsoft.com/office/drawing/2014/main" id="{2EC8B07D-753D-8349-9B33-9639AC8161B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555600"/>
            <a:ext cx="43068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Exploring: </a:t>
            </a:r>
            <a:endParaRPr/>
          </a:p>
          <a:p>
            <a:pPr marL="0" lvl="0" indent="0" algn="l" rtl="0">
              <a:spcBef>
                <a:spcPts val="0"/>
              </a:spcBef>
              <a:spcAft>
                <a:spcPts val="0"/>
              </a:spcAft>
              <a:buNone/>
            </a:pPr>
            <a:r>
              <a:rPr lang="en"/>
              <a:t>Where is West Nile?</a:t>
            </a:r>
            <a:endParaRPr/>
          </a:p>
          <a:p>
            <a:pPr marL="0" lvl="0" indent="0" algn="l" rtl="0">
              <a:spcBef>
                <a:spcPts val="0"/>
              </a:spcBef>
              <a:spcAft>
                <a:spcPts val="0"/>
              </a:spcAft>
              <a:buNone/>
            </a:pPr>
            <a:r>
              <a:rPr lang="en"/>
              <a:t> </a:t>
            </a:r>
            <a:endParaRPr/>
          </a:p>
        </p:txBody>
      </p:sp>
      <p:sp>
        <p:nvSpPr>
          <p:cNvPr id="84" name="Google Shape;84;p17"/>
          <p:cNvSpPr txBox="1">
            <a:spLocks noGrp="1"/>
          </p:cNvSpPr>
          <p:nvPr>
            <p:ph type="body" idx="1"/>
          </p:nvPr>
        </p:nvSpPr>
        <p:spPr>
          <a:xfrm>
            <a:off x="366450" y="1112775"/>
            <a:ext cx="2276400" cy="317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Arial"/>
                <a:ea typeface="Arial"/>
                <a:cs typeface="Arial"/>
                <a:sym typeface="Arial"/>
              </a:rPr>
              <a:t>Total Amount </a:t>
            </a:r>
            <a:endParaRPr sz="1200">
              <a:solidFill>
                <a:schemeClr val="dk2"/>
              </a:solidFill>
              <a:latin typeface="Arial"/>
              <a:ea typeface="Arial"/>
              <a:cs typeface="Arial"/>
              <a:sym typeface="Arial"/>
            </a:endParaRPr>
          </a:p>
          <a:p>
            <a:pPr marL="0" lvl="0" indent="0" algn="ctr" rtl="0">
              <a:spcBef>
                <a:spcPts val="0"/>
              </a:spcBef>
              <a:spcAft>
                <a:spcPts val="0"/>
              </a:spcAft>
              <a:buNone/>
            </a:pPr>
            <a:r>
              <a:rPr lang="en" sz="1200">
                <a:solidFill>
                  <a:schemeClr val="dk2"/>
                </a:solidFill>
                <a:latin typeface="Arial"/>
                <a:ea typeface="Arial"/>
                <a:cs typeface="Arial"/>
                <a:sym typeface="Arial"/>
              </a:rPr>
              <a:t>of West Nile Virus</a:t>
            </a:r>
            <a:endParaRPr sz="1200">
              <a:solidFill>
                <a:schemeClr val="dk2"/>
              </a:solidFill>
              <a:latin typeface="Arial"/>
              <a:ea typeface="Arial"/>
              <a:cs typeface="Arial"/>
              <a:sym typeface="Arial"/>
            </a:endParaRPr>
          </a:p>
          <a:p>
            <a:pPr marL="0" lvl="0" indent="0" algn="ctr" rtl="0">
              <a:spcBef>
                <a:spcPts val="0"/>
              </a:spcBef>
              <a:spcAft>
                <a:spcPts val="0"/>
              </a:spcAft>
              <a:buClr>
                <a:schemeClr val="dk2"/>
              </a:buClr>
              <a:buSzPts val="1100"/>
              <a:buFont typeface="Arial"/>
              <a:buNone/>
            </a:pPr>
            <a:r>
              <a:rPr lang="en" sz="1200">
                <a:solidFill>
                  <a:schemeClr val="dk2"/>
                </a:solidFill>
                <a:latin typeface="Arial"/>
                <a:ea typeface="Arial"/>
                <a:cs typeface="Arial"/>
                <a:sym typeface="Arial"/>
              </a:rPr>
              <a:t>(2007, 2009, 2011, 2013)</a:t>
            </a:r>
            <a:endParaRPr sz="1200">
              <a:solidFill>
                <a:schemeClr val="dk2"/>
              </a:solidFill>
              <a:latin typeface="Arial"/>
              <a:ea typeface="Arial"/>
              <a:cs typeface="Arial"/>
              <a:sym typeface="Arial"/>
            </a:endParaRPr>
          </a:p>
          <a:p>
            <a:pPr marL="0" lvl="0" indent="0" algn="l" rtl="0">
              <a:spcBef>
                <a:spcPts val="0"/>
              </a:spcBef>
              <a:spcAft>
                <a:spcPts val="1600"/>
              </a:spcAft>
              <a:buNone/>
            </a:pPr>
            <a:endParaRPr/>
          </a:p>
        </p:txBody>
      </p:sp>
      <p:pic>
        <p:nvPicPr>
          <p:cNvPr id="85" name="Google Shape;85;p17"/>
          <p:cNvPicPr preferRelativeResize="0"/>
          <p:nvPr/>
        </p:nvPicPr>
        <p:blipFill>
          <a:blip r:embed="rId3">
            <a:alphaModFix/>
          </a:blip>
          <a:stretch>
            <a:fillRect/>
          </a:stretch>
        </p:blipFill>
        <p:spPr>
          <a:xfrm>
            <a:off x="5904124" y="307012"/>
            <a:ext cx="2922250" cy="4529474"/>
          </a:xfrm>
          <a:prstGeom prst="rect">
            <a:avLst/>
          </a:prstGeom>
          <a:noFill/>
          <a:ln>
            <a:noFill/>
          </a:ln>
        </p:spPr>
      </p:pic>
      <p:pic>
        <p:nvPicPr>
          <p:cNvPr id="86" name="Google Shape;86;p17"/>
          <p:cNvPicPr preferRelativeResize="0"/>
          <p:nvPr/>
        </p:nvPicPr>
        <p:blipFill>
          <a:blip r:embed="rId4">
            <a:alphaModFix/>
          </a:blip>
          <a:stretch>
            <a:fillRect/>
          </a:stretch>
        </p:blipFill>
        <p:spPr>
          <a:xfrm>
            <a:off x="2642950" y="995200"/>
            <a:ext cx="3153275" cy="3841276"/>
          </a:xfrm>
          <a:prstGeom prst="rect">
            <a:avLst/>
          </a:prstGeom>
          <a:noFill/>
          <a:ln>
            <a:noFill/>
          </a:ln>
        </p:spPr>
      </p:pic>
      <p:pic>
        <p:nvPicPr>
          <p:cNvPr id="87" name="Google Shape;87;p17"/>
          <p:cNvPicPr preferRelativeResize="0"/>
          <p:nvPr/>
        </p:nvPicPr>
        <p:blipFill>
          <a:blip r:embed="rId5">
            <a:alphaModFix/>
          </a:blip>
          <a:stretch>
            <a:fillRect/>
          </a:stretch>
        </p:blipFill>
        <p:spPr>
          <a:xfrm>
            <a:off x="802450" y="1836525"/>
            <a:ext cx="1404400" cy="397300"/>
          </a:xfrm>
          <a:prstGeom prst="rect">
            <a:avLst/>
          </a:prstGeom>
          <a:noFill/>
          <a:ln>
            <a:noFill/>
          </a:ln>
        </p:spPr>
      </p:pic>
      <p:pic>
        <p:nvPicPr>
          <p:cNvPr id="88" name="Google Shape;88;p17"/>
          <p:cNvPicPr preferRelativeResize="0"/>
          <p:nvPr/>
        </p:nvPicPr>
        <p:blipFill rotWithShape="1">
          <a:blip r:embed="rId6">
            <a:alphaModFix/>
          </a:blip>
          <a:srcRect b="9812"/>
          <a:stretch/>
        </p:blipFill>
        <p:spPr>
          <a:xfrm>
            <a:off x="311700" y="2571751"/>
            <a:ext cx="2276401" cy="2046724"/>
          </a:xfrm>
          <a:prstGeom prst="rect">
            <a:avLst/>
          </a:prstGeom>
          <a:noFill/>
          <a:ln>
            <a:noFill/>
          </a:ln>
        </p:spPr>
      </p:pic>
      <p:sp>
        <p:nvSpPr>
          <p:cNvPr id="2" name="Slide Number Placeholder 1">
            <a:extLst>
              <a:ext uri="{FF2B5EF4-FFF2-40B4-BE49-F238E27FC236}">
                <a16:creationId xmlns:a16="http://schemas.microsoft.com/office/drawing/2014/main" id="{13BB2939-ADAB-344B-ACA6-76FF9ED0DA1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4">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4">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311700" y="80100"/>
            <a:ext cx="8520600" cy="9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Exploring: How do mosquitos effect West Nile?</a:t>
            </a:r>
            <a:r>
              <a:rPr lang="en" dirty="0"/>
              <a:t> </a:t>
            </a:r>
            <a:endParaRPr dirty="0"/>
          </a:p>
          <a:p>
            <a:pPr marL="0" lvl="0" indent="0" rtl="0">
              <a:spcBef>
                <a:spcPts val="0"/>
              </a:spcBef>
              <a:spcAft>
                <a:spcPts val="0"/>
              </a:spcAft>
              <a:buNone/>
            </a:pPr>
            <a:r>
              <a:rPr lang="en" sz="2400" dirty="0"/>
              <a:t>Presence of West Nile Virus by Mosquito Frequency</a:t>
            </a:r>
            <a:endParaRPr sz="2400" dirty="0"/>
          </a:p>
        </p:txBody>
      </p:sp>
      <p:pic>
        <p:nvPicPr>
          <p:cNvPr id="94" name="Google Shape;94;p18"/>
          <p:cNvPicPr preferRelativeResize="0"/>
          <p:nvPr/>
        </p:nvPicPr>
        <p:blipFill>
          <a:blip r:embed="rId3">
            <a:alphaModFix/>
          </a:blip>
          <a:stretch>
            <a:fillRect/>
          </a:stretch>
        </p:blipFill>
        <p:spPr>
          <a:xfrm>
            <a:off x="1292563" y="1068300"/>
            <a:ext cx="6558874" cy="4020424"/>
          </a:xfrm>
          <a:prstGeom prst="rect">
            <a:avLst/>
          </a:prstGeom>
          <a:noFill/>
          <a:ln>
            <a:noFill/>
          </a:ln>
        </p:spPr>
      </p:pic>
      <p:pic>
        <p:nvPicPr>
          <p:cNvPr id="95" name="Google Shape;95;p18"/>
          <p:cNvPicPr preferRelativeResize="0"/>
          <p:nvPr/>
        </p:nvPicPr>
        <p:blipFill>
          <a:blip r:embed="rId4">
            <a:alphaModFix/>
          </a:blip>
          <a:stretch>
            <a:fillRect/>
          </a:stretch>
        </p:blipFill>
        <p:spPr>
          <a:xfrm>
            <a:off x="7851425" y="1177650"/>
            <a:ext cx="344350" cy="459125"/>
          </a:xfrm>
          <a:prstGeom prst="rect">
            <a:avLst/>
          </a:prstGeom>
          <a:noFill/>
          <a:ln>
            <a:noFill/>
          </a:ln>
        </p:spPr>
      </p:pic>
      <p:sp>
        <p:nvSpPr>
          <p:cNvPr id="2" name="Slide Number Placeholder 1">
            <a:extLst>
              <a:ext uri="{FF2B5EF4-FFF2-40B4-BE49-F238E27FC236}">
                <a16:creationId xmlns:a16="http://schemas.microsoft.com/office/drawing/2014/main" id="{983E39AB-85B2-BC40-95A5-8B2D45FF733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Modeling West Nile:</a:t>
            </a:r>
            <a:endParaRPr sz="2400" b="0" dirty="0">
              <a:solidFill>
                <a:schemeClr val="lt2"/>
              </a:solidFill>
              <a:latin typeface="Source Sans Pro"/>
              <a:ea typeface="Source Sans Pro"/>
              <a:cs typeface="Source Sans Pro"/>
              <a:sym typeface="Source Sans Pro"/>
            </a:endParaRPr>
          </a:p>
          <a:p>
            <a:pPr marL="0" lvl="0" indent="0" algn="l" rtl="0">
              <a:spcBef>
                <a:spcPts val="0"/>
              </a:spcBef>
              <a:spcAft>
                <a:spcPts val="0"/>
              </a:spcAft>
              <a:buNone/>
            </a:pPr>
            <a:endParaRPr dirty="0"/>
          </a:p>
        </p:txBody>
      </p:sp>
      <p:sp>
        <p:nvSpPr>
          <p:cNvPr id="101" name="Google Shape;101;p19"/>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 sz="2800" dirty="0"/>
              <a:t>Logistic Regression</a:t>
            </a:r>
            <a:endParaRPr sz="2800" dirty="0"/>
          </a:p>
          <a:p>
            <a:pPr marL="457200" lvl="0" indent="-355600" algn="l" rtl="0">
              <a:spcBef>
                <a:spcPts val="0"/>
              </a:spcBef>
              <a:spcAft>
                <a:spcPts val="0"/>
              </a:spcAft>
              <a:buSzPts val="2000"/>
              <a:buChar char="●"/>
            </a:pPr>
            <a:r>
              <a:rPr lang="en" sz="2800" dirty="0"/>
              <a:t>ROC-AUC Score: .81</a:t>
            </a:r>
            <a:endParaRPr sz="2800" dirty="0"/>
          </a:p>
          <a:p>
            <a:pPr marL="914400" lvl="1" indent="-355600" algn="l" rtl="0">
              <a:spcBef>
                <a:spcPts val="0"/>
              </a:spcBef>
              <a:spcAft>
                <a:spcPts val="0"/>
              </a:spcAft>
              <a:buSzPts val="2000"/>
              <a:buChar char="○"/>
            </a:pPr>
            <a:r>
              <a:rPr lang="en" sz="2800" dirty="0"/>
              <a:t>Weather</a:t>
            </a:r>
            <a:endParaRPr sz="2800" dirty="0"/>
          </a:p>
          <a:p>
            <a:pPr marL="914400" lvl="1" indent="-355600" algn="l" rtl="0">
              <a:spcBef>
                <a:spcPts val="0"/>
              </a:spcBef>
              <a:spcAft>
                <a:spcPts val="0"/>
              </a:spcAft>
              <a:buSzPts val="2000"/>
              <a:buChar char="○"/>
            </a:pPr>
            <a:r>
              <a:rPr lang="en-US" sz="2800" dirty="0"/>
              <a:t>Location</a:t>
            </a:r>
            <a:endParaRPr sz="2800" dirty="0"/>
          </a:p>
          <a:p>
            <a:pPr marL="914400" lvl="1" indent="-355600" algn="l" rtl="0">
              <a:spcBef>
                <a:spcPts val="0"/>
              </a:spcBef>
              <a:spcAft>
                <a:spcPts val="0"/>
              </a:spcAft>
              <a:buSzPts val="2000"/>
              <a:buChar char="○"/>
            </a:pPr>
            <a:r>
              <a:rPr lang="en" sz="2800" dirty="0"/>
              <a:t>Species</a:t>
            </a:r>
            <a:endParaRPr sz="2800" dirty="0"/>
          </a:p>
          <a:p>
            <a:pPr marL="914400" lvl="1" indent="-355600" algn="l" rtl="0">
              <a:spcBef>
                <a:spcPts val="0"/>
              </a:spcBef>
              <a:spcAft>
                <a:spcPts val="0"/>
              </a:spcAft>
              <a:buSzPts val="2000"/>
              <a:buChar char="○"/>
            </a:pPr>
            <a:r>
              <a:rPr lang="en" sz="2800" dirty="0" err="1"/>
              <a:t>Zipcode</a:t>
            </a:r>
            <a:r>
              <a:rPr lang="en" sz="2800" dirty="0"/>
              <a:t> &amp; Trap</a:t>
            </a:r>
            <a:endParaRPr sz="2800" dirty="0"/>
          </a:p>
          <a:p>
            <a:pPr marL="0" lvl="0" indent="0" algn="l" rtl="0">
              <a:spcBef>
                <a:spcPts val="1600"/>
              </a:spcBef>
              <a:spcAft>
                <a:spcPts val="1600"/>
              </a:spcAft>
              <a:buNone/>
            </a:pPr>
            <a:endParaRPr dirty="0"/>
          </a:p>
        </p:txBody>
      </p:sp>
      <p:pic>
        <p:nvPicPr>
          <p:cNvPr id="102" name="Google Shape;102;p19"/>
          <p:cNvPicPr preferRelativeResize="0"/>
          <p:nvPr/>
        </p:nvPicPr>
        <p:blipFill rotWithShape="1">
          <a:blip r:embed="rId3">
            <a:alphaModFix/>
          </a:blip>
          <a:srcRect t="1300" b="-1300"/>
          <a:stretch/>
        </p:blipFill>
        <p:spPr>
          <a:xfrm>
            <a:off x="4671391" y="1448347"/>
            <a:ext cx="3796084" cy="2589769"/>
          </a:xfrm>
          <a:prstGeom prst="rect">
            <a:avLst/>
          </a:prstGeom>
          <a:noFill/>
          <a:ln>
            <a:noFill/>
          </a:ln>
        </p:spPr>
      </p:pic>
      <p:pic>
        <p:nvPicPr>
          <p:cNvPr id="5" name="Google Shape;109;p20">
            <a:extLst>
              <a:ext uri="{FF2B5EF4-FFF2-40B4-BE49-F238E27FC236}">
                <a16:creationId xmlns:a16="http://schemas.microsoft.com/office/drawing/2014/main" id="{6A226F8A-83CC-E34C-9AAF-0C05E4B8E411}"/>
              </a:ext>
            </a:extLst>
          </p:cNvPr>
          <p:cNvPicPr preferRelativeResize="0"/>
          <p:nvPr/>
        </p:nvPicPr>
        <p:blipFill>
          <a:blip r:embed="rId4">
            <a:alphaModFix/>
          </a:blip>
          <a:stretch>
            <a:fillRect/>
          </a:stretch>
        </p:blipFill>
        <p:spPr>
          <a:xfrm>
            <a:off x="4681330" y="824948"/>
            <a:ext cx="3679864" cy="4124739"/>
          </a:xfrm>
          <a:prstGeom prst="rect">
            <a:avLst/>
          </a:prstGeom>
          <a:noFill/>
          <a:ln>
            <a:noFill/>
          </a:ln>
        </p:spPr>
      </p:pic>
      <p:sp>
        <p:nvSpPr>
          <p:cNvPr id="2" name="Slide Number Placeholder 1">
            <a:extLst>
              <a:ext uri="{FF2B5EF4-FFF2-40B4-BE49-F238E27FC236}">
                <a16:creationId xmlns:a16="http://schemas.microsoft.com/office/drawing/2014/main" id="{20F08049-282A-1E40-B225-B03906F6284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08220-5396-E94A-952A-B1489F2684A8}"/>
              </a:ext>
            </a:extLst>
          </p:cNvPr>
          <p:cNvSpPr>
            <a:spLocks noGrp="1"/>
          </p:cNvSpPr>
          <p:nvPr>
            <p:ph type="title"/>
          </p:nvPr>
        </p:nvSpPr>
        <p:spPr/>
        <p:txBody>
          <a:bodyPr/>
          <a:lstStyle/>
          <a:p>
            <a:r>
              <a:rPr lang="en-US" dirty="0"/>
              <a:t>Cost-Benefit Analysis</a:t>
            </a:r>
          </a:p>
        </p:txBody>
      </p:sp>
      <p:sp>
        <p:nvSpPr>
          <p:cNvPr id="5" name="Text Placeholder 4">
            <a:extLst>
              <a:ext uri="{FF2B5EF4-FFF2-40B4-BE49-F238E27FC236}">
                <a16:creationId xmlns:a16="http://schemas.microsoft.com/office/drawing/2014/main" id="{84CAC363-5549-0742-8911-1DFA138110A1}"/>
              </a:ext>
            </a:extLst>
          </p:cNvPr>
          <p:cNvSpPr>
            <a:spLocks noGrp="1"/>
          </p:cNvSpPr>
          <p:nvPr>
            <p:ph type="body" idx="1"/>
          </p:nvPr>
        </p:nvSpPr>
        <p:spPr/>
        <p:txBody>
          <a:bodyPr/>
          <a:lstStyle/>
          <a:p>
            <a:r>
              <a:rPr lang="en-US" sz="3200" dirty="0"/>
              <a:t>Cost of Spray</a:t>
            </a:r>
          </a:p>
          <a:p>
            <a:r>
              <a:rPr lang="en-US" sz="3200" dirty="0"/>
              <a:t>Is Spray Effective?</a:t>
            </a:r>
          </a:p>
          <a:p>
            <a:r>
              <a:rPr lang="en-US" sz="3200" dirty="0"/>
              <a:t>Side-Effects of Spray</a:t>
            </a:r>
          </a:p>
          <a:p>
            <a:r>
              <a:rPr lang="en-US" sz="3200" dirty="0"/>
              <a:t>Alternatives to Spray</a:t>
            </a:r>
            <a:endParaRPr lang="en-US" sz="4000" dirty="0"/>
          </a:p>
        </p:txBody>
      </p:sp>
      <p:sp>
        <p:nvSpPr>
          <p:cNvPr id="6" name="Slide Number Placeholder 5">
            <a:extLst>
              <a:ext uri="{FF2B5EF4-FFF2-40B4-BE49-F238E27FC236}">
                <a16:creationId xmlns:a16="http://schemas.microsoft.com/office/drawing/2014/main" id="{F45D60D3-FECF-574F-A054-738F75FC166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1548831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E13A0-42EE-E44E-A6EB-19010736E1ED}"/>
              </a:ext>
            </a:extLst>
          </p:cNvPr>
          <p:cNvSpPr>
            <a:spLocks noGrp="1"/>
          </p:cNvSpPr>
          <p:nvPr>
            <p:ph type="title"/>
          </p:nvPr>
        </p:nvSpPr>
        <p:spPr/>
        <p:txBody>
          <a:bodyPr/>
          <a:lstStyle/>
          <a:p>
            <a:r>
              <a:rPr lang="en-US" dirty="0"/>
              <a:t>Cost-Benefit Analysis: Cost of Spray</a:t>
            </a:r>
          </a:p>
        </p:txBody>
      </p:sp>
      <p:sp>
        <p:nvSpPr>
          <p:cNvPr id="3" name="Text Placeholder 2">
            <a:extLst>
              <a:ext uri="{FF2B5EF4-FFF2-40B4-BE49-F238E27FC236}">
                <a16:creationId xmlns:a16="http://schemas.microsoft.com/office/drawing/2014/main" id="{D5EBD61D-5111-8F49-AE16-C1D9DC4EE2E5}"/>
              </a:ext>
            </a:extLst>
          </p:cNvPr>
          <p:cNvSpPr>
            <a:spLocks noGrp="1"/>
          </p:cNvSpPr>
          <p:nvPr>
            <p:ph type="body" idx="1"/>
          </p:nvPr>
        </p:nvSpPr>
        <p:spPr>
          <a:xfrm>
            <a:off x="311699" y="1152475"/>
            <a:ext cx="3505389" cy="3416400"/>
          </a:xfrm>
        </p:spPr>
        <p:txBody>
          <a:bodyPr/>
          <a:lstStyle/>
          <a:p>
            <a:r>
              <a:rPr lang="en-US" sz="2800" dirty="0"/>
              <a:t>0.67 cents per acre</a:t>
            </a:r>
          </a:p>
          <a:p>
            <a:r>
              <a:rPr lang="en-US" sz="2800" dirty="0"/>
              <a:t>149,760 acres of Chicago</a:t>
            </a:r>
          </a:p>
          <a:p>
            <a:r>
              <a:rPr lang="en-US" sz="2800" dirty="0"/>
              <a:t>1 sprays</a:t>
            </a:r>
          </a:p>
          <a:p>
            <a:r>
              <a:rPr lang="en-US" sz="2800" dirty="0"/>
              <a:t>Estimated Total Cost = $100,340 </a:t>
            </a:r>
          </a:p>
          <a:p>
            <a:endParaRPr lang="en-US" dirty="0"/>
          </a:p>
          <a:p>
            <a:endParaRPr lang="en-US" dirty="0"/>
          </a:p>
        </p:txBody>
      </p:sp>
      <p:sp>
        <p:nvSpPr>
          <p:cNvPr id="5" name="Text Placeholder 4">
            <a:extLst>
              <a:ext uri="{FF2B5EF4-FFF2-40B4-BE49-F238E27FC236}">
                <a16:creationId xmlns:a16="http://schemas.microsoft.com/office/drawing/2014/main" id="{CDA5166B-55B2-DF46-93F9-360C6BE3FED5}"/>
              </a:ext>
            </a:extLst>
          </p:cNvPr>
          <p:cNvSpPr>
            <a:spLocks noGrp="1"/>
          </p:cNvSpPr>
          <p:nvPr>
            <p:ph type="body" idx="2"/>
          </p:nvPr>
        </p:nvSpPr>
        <p:spPr/>
        <p:txBody>
          <a:bodyPr/>
          <a:lstStyle/>
          <a:p>
            <a:endParaRPr lang="en-US" dirty="0"/>
          </a:p>
        </p:txBody>
      </p:sp>
      <p:pic>
        <p:nvPicPr>
          <p:cNvPr id="6" name="Picture 5">
            <a:extLst>
              <a:ext uri="{FF2B5EF4-FFF2-40B4-BE49-F238E27FC236}">
                <a16:creationId xmlns:a16="http://schemas.microsoft.com/office/drawing/2014/main" id="{C215AEAF-9974-244D-82CF-65C2DA53D53F}"/>
              </a:ext>
            </a:extLst>
          </p:cNvPr>
          <p:cNvPicPr>
            <a:picLocks noChangeAspect="1"/>
          </p:cNvPicPr>
          <p:nvPr/>
        </p:nvPicPr>
        <p:blipFill>
          <a:blip r:embed="rId2"/>
          <a:stretch>
            <a:fillRect/>
          </a:stretch>
        </p:blipFill>
        <p:spPr>
          <a:xfrm>
            <a:off x="4495709" y="1361339"/>
            <a:ext cx="4648291" cy="2998672"/>
          </a:xfrm>
          <a:prstGeom prst="rect">
            <a:avLst/>
          </a:prstGeom>
        </p:spPr>
      </p:pic>
      <p:sp>
        <p:nvSpPr>
          <p:cNvPr id="7" name="Slide Number Placeholder 6">
            <a:extLst>
              <a:ext uri="{FF2B5EF4-FFF2-40B4-BE49-F238E27FC236}">
                <a16:creationId xmlns:a16="http://schemas.microsoft.com/office/drawing/2014/main" id="{49381010-DCAA-9647-AFB6-EC6D87E3E81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1121235080"/>
      </p:ext>
    </p:extLst>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283</TotalTime>
  <Words>894</Words>
  <Application>Microsoft Macintosh PowerPoint</Application>
  <PresentationFormat>On-screen Show (16:9)</PresentationFormat>
  <Paragraphs>201</Paragraphs>
  <Slides>22</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Raleway</vt:lpstr>
      <vt:lpstr>Source Sans Pro</vt:lpstr>
      <vt:lpstr>Calibri</vt:lpstr>
      <vt:lpstr>Plum</vt:lpstr>
      <vt:lpstr>West Nile Virus </vt:lpstr>
      <vt:lpstr>Agenda</vt:lpstr>
      <vt:lpstr>Project Goal</vt:lpstr>
      <vt:lpstr>Gathering &amp; Cleaning Data</vt:lpstr>
      <vt:lpstr>Exploring:  Where is West Nile?  </vt:lpstr>
      <vt:lpstr>Exploring: How do mosquitos effect West Nile?  Presence of West Nile Virus by Mosquito Frequency</vt:lpstr>
      <vt:lpstr>Modeling West Nile: </vt:lpstr>
      <vt:lpstr>Cost-Benefit Analysis</vt:lpstr>
      <vt:lpstr>Cost-Benefit Analysis: Cost of Spray</vt:lpstr>
      <vt:lpstr>Cost-Benefits: Impacts of Spray on Mosquito Frequency</vt:lpstr>
      <vt:lpstr>Cost-Benefit: Does spraying decrease mosquito frequency?</vt:lpstr>
      <vt:lpstr>Cost-Benefit Analysis: Spray Side Effects</vt:lpstr>
      <vt:lpstr>Project Next Steps</vt:lpstr>
      <vt:lpstr>Next Steps: Alternative Solutions to Spray</vt:lpstr>
      <vt:lpstr>Questions?</vt:lpstr>
      <vt:lpstr>Citations</vt:lpstr>
      <vt:lpstr>Exploring:  Where is West Nile?  </vt:lpstr>
      <vt:lpstr>Exploring:  Where is West Nile?  </vt:lpstr>
      <vt:lpstr>Exploring:  Where is West Nile?  </vt:lpstr>
      <vt:lpstr>Exploring:  Where is West Nile?  </vt:lpstr>
      <vt:lpstr>Cost-Benefit Analysis: West Nile Deaths</vt:lpstr>
      <vt:lpstr>Cost-Benefit Analysis: West Nile Deaths</vt:lpstr>
    </vt:vector>
  </TitlesOfParts>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West Nile Virus </dc:title>
  <cp:lastModifiedBy>Jordan Nelson</cp:lastModifiedBy>
  <cp:revision>15</cp:revision>
  <dcterms:modified xsi:type="dcterms:W3CDTF">2018-09-21T21:36:54Z</dcterms:modified>
</cp:coreProperties>
</file>